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328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</p:sldIdLst>
  <p:sldSz cx="12192000" cy="6858000"/>
  <p:notesSz cx="6858000" cy="9144000"/>
  <p:embeddedFontLst>
    <p:embeddedFont>
      <p:font typeface="Calibri" panose="020F0502020204030204" pitchFamily="34" charset="0"/>
      <p:regular r:id="rId95"/>
      <p:bold r:id="rId96"/>
      <p:italic r:id="rId97"/>
      <p:boldItalic r:id="rId98"/>
    </p:embeddedFont>
    <p:embeddedFont>
      <p:font typeface="Consolas" panose="020B0609020204030204" pitchFamily="49" charset="0"/>
      <p:regular r:id="rId99"/>
      <p:bold r:id="rId100"/>
      <p:italic r:id="rId101"/>
      <p:boldItalic r:id="rId102"/>
    </p:embeddedFont>
    <p:embeddedFont>
      <p:font typeface="Geologica" panose="020B0604020202020204" charset="0"/>
      <p:regular r:id="rId103"/>
      <p:bold r:id="rId104"/>
    </p:embeddedFont>
    <p:embeddedFont>
      <p:font typeface="Geologica Light" panose="020B0604020202020204" charset="0"/>
      <p:regular r:id="rId105"/>
      <p:bold r:id="rId106"/>
    </p:embeddedFont>
    <p:embeddedFont>
      <p:font typeface="Geologica Medium" panose="020B0604020202020204" charset="0"/>
      <p:regular r:id="rId107"/>
      <p:bold r:id="rId108"/>
    </p:embeddedFont>
    <p:embeddedFont>
      <p:font typeface="Montserrat" panose="00000500000000000000" pitchFamily="2" charset="0"/>
      <p:regular r:id="rId109"/>
      <p:bold r:id="rId110"/>
      <p:italic r:id="rId111"/>
      <p:boldItalic r:id="rId112"/>
    </p:embeddedFont>
    <p:embeddedFont>
      <p:font typeface="Roboto Mono" panose="020B0604020202020204" charset="0"/>
      <p:regular r:id="rId113"/>
      <p:bold r:id="rId114"/>
      <p:italic r:id="rId115"/>
      <p:boldItalic r:id="rId1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7" roundtripDataSignature="AMtx7mg3Z9fwi3hftu+HrLmkpFGK5LBp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61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customschemas.google.com/relationships/presentationmetadata" Target="meta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8.fntdata"/><Relationship Id="rId16" Type="http://schemas.openxmlformats.org/officeDocument/2006/relationships/slide" Target="slides/slide15.xml"/><Relationship Id="rId107" Type="http://schemas.openxmlformats.org/officeDocument/2006/relationships/font" Target="fonts/font1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9.fntdata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9.fntdata"/><Relationship Id="rId108" Type="http://schemas.openxmlformats.org/officeDocument/2006/relationships/font" Target="fonts/font1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20.fntdata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5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3.fntdata"/><Relationship Id="rId104" Type="http://schemas.openxmlformats.org/officeDocument/2006/relationships/font" Target="fonts/font10.fntdata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6.fntdata"/><Relationship Id="rId115" Type="http://schemas.openxmlformats.org/officeDocument/2006/relationships/font" Target="fonts/font2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6.fntdata"/><Relationship Id="rId105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4.fntdata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120ba7d59a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Интерактив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Бывает, бизнес-логика или реальный мир предполагает исключения, тогда быстро перехватываем и обрабатываем их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Пример кода с конкретизированными исключениями?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FileNotFoundException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JsonException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IOException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Особые виды исключений, которые разработчику захочется обрабатывать общим образом?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TimeoutException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HttpRequestException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OperationCanceledException</a:t>
            </a:r>
            <a:endParaRPr/>
          </a:p>
        </p:txBody>
      </p:sp>
      <p:sp>
        <p:nvSpPr>
          <p:cNvPr id="369" name="Google Shape;369;g3120ba7d59a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120ba7d59a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Х300 – медленнее в 300 раз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То есть, если ситуация частая – это очень дорого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Потому что прерывание скомпилированного кода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Потому что нужно генерировать килобайтный стек-трейс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3120ba7d59a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120ba7d59a_0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Представим, что в … куча кода, тогда какая тут проблема?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Это будет нечестный FormatException, т.к. могло случиться все что угодно.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Вы написали специфичный обработчик, а реагируете на все подряд, поэтому надо точечно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Такая реализация маскирует реальные причины сбоев, затрудняя отладку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Оставить большой try-catch и показать процесс конкретизации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3120ba7d59a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120ba7d59a_0_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7" name="Google Shape;397;g3120ba7d59a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120ba7d59a_0_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Единственное исключение для правила «если не знаешь, что делать с исключением – кидай дальше» - глобальный обработчик.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Это для логов, для безопасности, для расследования, решить проблему пользователя (показать телефон техподдержки)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Для MVC – BaseController c OnError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Для ASP.NET - AppDomain.CurrentDomain.UnhandledException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Event Logs!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3" name="Google Shape;403;g3120ba7d59a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120ba7d59a_0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Каждый поток или таск – свой обработчик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0" name="Google Shape;410;g3120ba7d59a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120ba7d59a_0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Самый простой способ – сделать соответствующий примитив, чтобы не повторяться</a:t>
            </a:r>
            <a:endParaRPr/>
          </a:p>
        </p:txBody>
      </p:sp>
      <p:sp>
        <p:nvSpPr>
          <p:cNvPr id="417" name="Google Shape;417;g3120ba7d59a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120ba7d59a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4" name="Google Shape;424;g3120ba7d59a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120ba7d59a_0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1" name="Google Shape;431;g3120ba7d59a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20ba7d59a_0_2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UnhandledException - очень полезное событие, позволяет залогировать необработанные исключения приводящие к краху процесса (пример - из других потоков (если у них нет глобального обработчика, например запущены каким-то левым кодом))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Если приложение упало, а логи не записались – можно поискать стектрейс в логах винды и линукса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8" name="Google Shape;438;g3120ba7d59a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Проблемы: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Перехватываются все исключения, даже неожиданные, без обработки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Возврат 0 может скрыть ошибку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Надо обрабатывать конкретные типы ошибок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Этот код - пример “молчаливого провала”. Мы не логируем исключение</a:t>
            </a:r>
            <a:endParaRPr sz="1100"/>
          </a:p>
        </p:txBody>
      </p:sp>
      <p:sp>
        <p:nvSpPr>
          <p:cNvPr id="298" name="Google Shape;29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120ba7d59a_0_2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9" name="Google Shape;449;g3120ba7d59a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120ba7d59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5" name="Google Shape;455;g3120ba7d59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120ba7d59a_0_2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1" name="Google Shape;461;g3120ba7d59a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120ba7d59a_0_2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Создавать потоки самим – неудобно, ещё это дорогая операция из-за вызовов API ОС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Roboto Mono"/>
                <a:ea typeface="Roboto Mono"/>
                <a:cs typeface="Roboto Mono"/>
                <a:sym typeface="Roboto Mono"/>
              </a:rPr>
              <a:t>Thread</a:t>
            </a:r>
            <a:r>
              <a:rPr lang="ru-RU">
                <a:latin typeface="Arial"/>
                <a:ea typeface="Arial"/>
                <a:cs typeface="Arial"/>
                <a:sym typeface="Arial"/>
              </a:rPr>
              <a:t> создаёт новый системный поток - это дорого и требует ручного управления (старт, завершение, ошибки).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Roboto Mono"/>
                <a:ea typeface="Roboto Mono"/>
                <a:cs typeface="Roboto Mono"/>
                <a:sym typeface="Roboto Mono"/>
              </a:rPr>
              <a:t>Task</a:t>
            </a:r>
            <a:r>
              <a:rPr lang="ru-RU">
                <a:latin typeface="Arial"/>
                <a:ea typeface="Arial"/>
                <a:cs typeface="Arial"/>
                <a:sym typeface="Arial"/>
              </a:rPr>
              <a:t> проще и эффективнее: он использует потоки из пула (ThreadPool), не создавая каждый раз новый.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Roboto Mono"/>
                <a:ea typeface="Roboto Mono"/>
                <a:cs typeface="Roboto Mono"/>
                <a:sym typeface="Roboto Mono"/>
              </a:rPr>
              <a:t>Task.Run()</a:t>
            </a:r>
            <a:r>
              <a:rPr lang="ru-RU">
                <a:latin typeface="Arial"/>
                <a:ea typeface="Arial"/>
                <a:cs typeface="Arial"/>
                <a:sym typeface="Arial"/>
              </a:rPr>
              <a:t> - предпочтительный способ запускать фоновые операции.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Roboto Mono"/>
                <a:ea typeface="Roboto Mono"/>
                <a:cs typeface="Roboto Mono"/>
                <a:sym typeface="Roboto Mono"/>
              </a:rPr>
              <a:t>Task&lt;T&gt;</a:t>
            </a:r>
            <a:r>
              <a:rPr lang="ru-RU">
                <a:latin typeface="Arial"/>
                <a:ea typeface="Arial"/>
                <a:cs typeface="Arial"/>
                <a:sym typeface="Arial"/>
              </a:rPr>
              <a:t> может возвращать результат, в отличие от </a:t>
            </a:r>
            <a:r>
              <a:rPr lang="ru-RU">
                <a:latin typeface="Roboto Mono"/>
                <a:ea typeface="Roboto Mono"/>
                <a:cs typeface="Roboto Mono"/>
                <a:sym typeface="Roboto Mono"/>
              </a:rPr>
              <a:t>Thread</a:t>
            </a:r>
            <a:r>
              <a:rPr lang="ru-RU"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Не каждый </a:t>
            </a:r>
            <a:r>
              <a:rPr lang="ru-RU">
                <a:latin typeface="Roboto Mono"/>
                <a:ea typeface="Roboto Mono"/>
                <a:cs typeface="Roboto Mono"/>
                <a:sym typeface="Roboto Mono"/>
              </a:rPr>
              <a:t>Task</a:t>
            </a:r>
            <a:r>
              <a:rPr lang="ru-RU">
                <a:latin typeface="Arial"/>
                <a:ea typeface="Arial"/>
                <a:cs typeface="Arial"/>
                <a:sym typeface="Arial"/>
              </a:rPr>
              <a:t> - новый поток: среда сама решает, на каком потоке выполнить задачу.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2" name="Google Shape;472;g3120ba7d59a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120ba7d59a_0_2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Если запустить задачу через </a:t>
            </a:r>
            <a:r>
              <a:rPr lang="ru-RU">
                <a:latin typeface="Roboto Mono"/>
                <a:ea typeface="Roboto Mono"/>
                <a:cs typeface="Roboto Mono"/>
                <a:sym typeface="Roboto Mono"/>
              </a:rPr>
              <a:t>Task.Run()</a:t>
            </a:r>
            <a:r>
              <a:rPr lang="ru-RU">
                <a:latin typeface="Arial"/>
                <a:ea typeface="Arial"/>
                <a:cs typeface="Arial"/>
                <a:sym typeface="Arial"/>
              </a:rPr>
              <a:t> внутри </a:t>
            </a:r>
            <a:r>
              <a:rPr lang="ru-RU">
                <a:latin typeface="Roboto Mono"/>
                <a:ea typeface="Roboto Mono"/>
                <a:cs typeface="Roboto Mono"/>
                <a:sym typeface="Roboto Mono"/>
              </a:rPr>
              <a:t>try/catch</a:t>
            </a:r>
            <a:r>
              <a:rPr lang="ru-RU">
                <a:latin typeface="Arial"/>
                <a:ea typeface="Arial"/>
                <a:cs typeface="Arial"/>
                <a:sym typeface="Arial"/>
              </a:rPr>
              <a:t>, исключения из неё не будут пойманы — </a:t>
            </a:r>
            <a:r>
              <a:rPr lang="ru-RU"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ru-RU">
                <a:latin typeface="Arial"/>
                <a:ea typeface="Arial"/>
                <a:cs typeface="Arial"/>
                <a:sym typeface="Arial"/>
              </a:rPr>
              <a:t> завершится раньше, чем задача.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Асинхронная операция выполняется в другом контексте, и ошибки нужно обрабатывать внутри таска или через продолжение (</a:t>
            </a:r>
            <a:r>
              <a:rPr lang="ru-RU">
                <a:latin typeface="Roboto Mono"/>
                <a:ea typeface="Roboto Mono"/>
                <a:cs typeface="Roboto Mono"/>
                <a:sym typeface="Roboto Mono"/>
              </a:rPr>
              <a:t>ContinueWith</a:t>
            </a:r>
            <a:r>
              <a:rPr lang="ru-RU">
                <a:latin typeface="Arial"/>
                <a:ea typeface="Arial"/>
                <a:cs typeface="Arial"/>
                <a:sym typeface="Arial"/>
              </a:rPr>
              <a:t>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В </a:t>
            </a:r>
            <a:r>
              <a:rPr lang="ru-RU">
                <a:latin typeface="Roboto Mono"/>
                <a:ea typeface="Roboto Mono"/>
                <a:cs typeface="Roboto Mono"/>
                <a:sym typeface="Roboto Mono"/>
              </a:rPr>
              <a:t>Task</a:t>
            </a:r>
            <a:r>
              <a:rPr lang="ru-RU">
                <a:latin typeface="Arial"/>
                <a:ea typeface="Arial"/>
                <a:cs typeface="Arial"/>
                <a:sym typeface="Arial"/>
              </a:rPr>
              <a:t> исключения сохраняются в свойстве </a:t>
            </a:r>
            <a:r>
              <a:rPr lang="ru-RU">
                <a:latin typeface="Roboto Mono"/>
                <a:ea typeface="Roboto Mono"/>
                <a:cs typeface="Roboto Mono"/>
                <a:sym typeface="Roboto Mono"/>
              </a:rPr>
              <a:t>task.Exception</a:t>
            </a:r>
            <a:r>
              <a:rPr lang="ru-RU">
                <a:latin typeface="Arial"/>
                <a:ea typeface="Arial"/>
                <a:cs typeface="Arial"/>
                <a:sym typeface="Arial"/>
              </a:rPr>
              <a:t> в виде </a:t>
            </a:r>
            <a:r>
              <a:rPr lang="ru-RU">
                <a:latin typeface="Roboto Mono"/>
                <a:ea typeface="Roboto Mono"/>
                <a:cs typeface="Roboto Mono"/>
                <a:sym typeface="Roboto Mono"/>
              </a:rPr>
              <a:t>AggregateException</a:t>
            </a:r>
            <a:r>
              <a:rPr lang="ru-RU">
                <a:latin typeface="Arial"/>
                <a:ea typeface="Arial"/>
                <a:cs typeface="Arial"/>
                <a:sym typeface="Arial"/>
              </a:rPr>
              <a:t> (может содержать несколько ошибок).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В примере с </a:t>
            </a:r>
            <a:r>
              <a:rPr lang="ru-RU">
                <a:latin typeface="Roboto Mono"/>
                <a:ea typeface="Roboto Mono"/>
                <a:cs typeface="Roboto Mono"/>
                <a:sym typeface="Roboto Mono"/>
              </a:rPr>
              <a:t>ContinueWith</a:t>
            </a:r>
            <a:r>
              <a:rPr lang="ru-RU">
                <a:latin typeface="Arial"/>
                <a:ea typeface="Arial"/>
                <a:cs typeface="Arial"/>
                <a:sym typeface="Arial"/>
              </a:rPr>
              <a:t> можно централизованно обработать исключения:</a:t>
            </a:r>
            <a:endParaRPr/>
          </a:p>
        </p:txBody>
      </p:sp>
      <p:sp>
        <p:nvSpPr>
          <p:cNvPr id="480" name="Google Shape;480;g3120ba7d59a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120ba7d59a_0_3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TypeInitializationException — ошибка при инициализации типа; может сигнализировать о серьёзной проблеме в статическом конструкторе.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StackOverflowException — переполнение стека; обычно приводит к аварийному завершению приложения.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AccessViolationException — нарушение доступа к памяти; небезопасно пытаться ловить.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OutOfMemoryException — нехватка памяти; приложение часто уже не может корректно работать.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ThreadAbortException — поток прерывается извне; обычно система сама управляет поведением.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>
                <a:latin typeface="Arial"/>
                <a:ea typeface="Arial"/>
                <a:cs typeface="Arial"/>
                <a:sym typeface="Arial"/>
              </a:rPr>
            </a:br>
            <a:r>
              <a:rPr lang="ru-RU">
                <a:latin typeface="Arial"/>
                <a:ea typeface="Arial"/>
                <a:cs typeface="Arial"/>
                <a:sym typeface="Arial"/>
              </a:rPr>
              <a:t>Не пытайся “спасти” приложение от таких исключений, лучше дать им завершить работу и логировать.</a:t>
            </a:r>
            <a:br>
              <a:rPr lang="ru-RU">
                <a:latin typeface="Arial"/>
                <a:ea typeface="Arial"/>
                <a:cs typeface="Arial"/>
                <a:sym typeface="Arial"/>
              </a:rPr>
            </a:br>
            <a:r>
              <a:rPr lang="ru-RU">
                <a:latin typeface="Arial"/>
                <a:ea typeface="Arial"/>
                <a:cs typeface="Arial"/>
                <a:sym typeface="Arial"/>
              </a:rPr>
              <a:t>Обрабатывать можно только для логирования или очистки ресурсов, но не для продолжения работы.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3120ba7d59a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120ba7d59a_0_3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Какие ошибки и в каком порядке мы увидим?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начинается выполнение Main().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Первая строка в Main() выводит "main".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Статические поля инициализируются в порядке объявления.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Поле S присваивается успешно.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При инициализации Instance вызывается конструктор Program().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Конструктор выводит "ctor" и выбрасывает Exception.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Исключение оборачивается в TypeInitializationException.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Приложение падает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3120ba7d59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20ba7d59a_0_3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Не все исключения ведут себя одинаково, давайте посмотрим на случаи необычного поведения try/catch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SO можно перехватить, только если мы выбросили его сами, «настоящий» SO рушит процесс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Не используйте StackOverflowException в логике своей программы. </a:t>
            </a:r>
            <a:endParaRPr/>
          </a:p>
        </p:txBody>
      </p:sp>
      <p:sp>
        <p:nvSpPr>
          <p:cNvPr id="511" name="Google Shape;511;g3120ba7d59a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120ba7d59a_0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как избежать со исключения?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Некст слайд: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Не используйте StackOverflowException в логике своей программы. Вызывая рекурсивный метод – оценивайте глубину рекурсии или передавайте глубину рекурсии в параметрах метода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9" name="Google Shape;519;g3120ba7d59a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120ba7d59a_0_3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Вызывая рекурсивный метод – оценивайте глубину рекурсии или передавайте глубину рекурсии в параметрах метода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6" name="Google Shape;526;g3120ba7d59a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20ba7d59a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Логируй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Прокидывай их далее по цепочке вызовов</a:t>
            </a:r>
            <a:endParaRPr/>
          </a:p>
        </p:txBody>
      </p:sp>
      <p:sp>
        <p:nvSpPr>
          <p:cNvPr id="305" name="Google Shape;305;g3120ba7d59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120ba7d59a_0_3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void* ptr не инициализирован - любое разыменование вызовет неопределённое поведение или падение.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Метод ToFloat использует небезопасное приведение через указатель, что может привести к ошибкам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Использование unsafe снимает защиту CLR, поэтому любая ошибка с памятью может привести к падению приложения или corruption данных.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В общем, код небезопасен и требует осторожности, подходит только для низкоуровневых оптимизаций и системного программирования.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3120ba7d59a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120ba7d59a_0_3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0" name="Google Shape;540;g3120ba7d59a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120ba7d59a_0_4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ThreadAbortException может возникнуть в неожиданных местах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После обработки перевыбрасывается снова, как будто в конце catch написан throw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Обрабатывается рантаймом, не валит процесс. Это свойство сохраняется, даже если исключение выброшено вручную.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(что будет, если в catch будет выброшено новое исключение?)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Если в catch выбросить новое исключение, оно заменит ThreadAbortException на это новое исключение внутри catch, но после завершения catch CLR всё равно продолжит попытку завершить поток, и ThreadAbortException может быть вновь сгенерирован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3120ba7d59a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120ba7d59a_0_4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Отмену потока можно отменить</a:t>
            </a:r>
            <a:endParaRPr/>
          </a:p>
        </p:txBody>
      </p:sp>
      <p:sp>
        <p:nvSpPr>
          <p:cNvPr id="561" name="Google Shape;561;g3120ba7d59a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120ba7d59a_0_4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Использовать флаги, токены отмены (CancellationToken) или другие безопасные механизмы завершения.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Такой подход обеспечивает корректное завершение и освобождение ресурсов, без риска падения приложения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3120ba7d59a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120ba7d59a_0_4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Мы все иногда пишем код, который может выделить слишком много памяти. В дотнете это может закончиться OutOfMemoryException’ом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Что же будет после OutOfMemory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0" name="Google Shape;580;g3120ba7d59a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120ba7d59a_0_4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7" name="Google Shape;587;g3120ba7d59a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120ba7d59a_0_4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1" name="Google Shape;601;g3120ba7d59a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120ba7d59a_0_4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Все варианты правильные, конкретный зависит больше от рандома.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StackOverflow, AccessViolation и OutOfMemory могут превращаться друг в друга при обработке внутри рантайма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8" name="Google Shape;608;g3120ba7d59a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120ba7d59a_0_5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Чем плох код?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объект bigFile создаётся до блока try, поэтому если CreateFile() выбросит исключение, блок finally не выполнится, и файл не будет удалён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finally гарантирует выполнение только для объектов, которые были успешно созданы, поэтому нужно контролировать порядок создания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g3120ba7d59a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20ba7d59a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Как первая стратегия работы с ними, дальше - уточним</a:t>
            </a:r>
            <a:endParaRPr/>
          </a:p>
        </p:txBody>
      </p:sp>
      <p:sp>
        <p:nvSpPr>
          <p:cNvPr id="311" name="Google Shape;311;g3120ba7d59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120ba7d59a_0_5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Finally – фича дотнета, ОС она безразлична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finally работает, пока процесс и рантайм работают нормально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Но finally имеет смысл использовать лишь для выполнения кода в независимости от наличия исключения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Нестандартное применение – код в finally не прерывается ThreadAbortException’ом. Это иногда используется в самом дотнете. Не используйте это, пока не найдёте, где это написано в документаци!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1" name="Google Shape;631;g3120ba7d59a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665e2fb9b3_3_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8" name="Google Shape;938;g3665e2fb9b3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a7d5aab183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 dirty="0">
                <a:latin typeface="Arial"/>
                <a:ea typeface="Arial"/>
                <a:cs typeface="Arial"/>
                <a:sym typeface="Arial"/>
              </a:rPr>
              <a:t>Идея: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 dirty="0">
                <a:latin typeface="Arial"/>
                <a:ea typeface="Arial"/>
                <a:cs typeface="Arial"/>
                <a:sym typeface="Arial"/>
              </a:rPr>
              <a:t>Функция может возвращать одно из нескольких заранее известных типов, и вызывающий код обязан обработать все варианты. Это снижает количество исключений и делает результат явным.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>
                <a:latin typeface="Arial"/>
                <a:ea typeface="Arial"/>
                <a:cs typeface="Arial"/>
                <a:sym typeface="Arial"/>
              </a:rPr>
              <a:t>Объяснение: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>
                <a:latin typeface="Arial"/>
                <a:ea typeface="Arial"/>
                <a:cs typeface="Arial"/>
                <a:sym typeface="Arial"/>
              </a:rPr>
              <a:t>Паттерн </a:t>
            </a:r>
            <a:r>
              <a:rPr lang="ru-RU" dirty="0" err="1">
                <a:latin typeface="Arial"/>
                <a:ea typeface="Arial"/>
                <a:cs typeface="Arial"/>
                <a:sym typeface="Arial"/>
              </a:rPr>
              <a:t>OneOf</a:t>
            </a:r>
            <a:r>
              <a:rPr lang="ru-RU" dirty="0">
                <a:latin typeface="Arial"/>
                <a:ea typeface="Arial"/>
                <a:cs typeface="Arial"/>
                <a:sym typeface="Arial"/>
              </a:rPr>
              <a:t> позволяет явно описать возможные результаты работы метода без использования исключений. Каждая сторона обязана обработать все варианты, что делает код более надёжным и предсказуемым.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g3a7d5aab18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a7d5aab183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Идея: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Функция может возвращать одно из нескольких заранее известных типов, и вызывающий код обязан обработать все варианты. Это снижает количество исключений и делает результат явным.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Объяснение: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Паттерн OneOf позволяет явно описать возможные результаты работы метода без использования исключений. Каждая сторона обязана обработать все варианты, что делает код более надёжным и предсказуемым.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3a7d5aab18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a7d5aab18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0" name="Google Shape;660;g3a7d5aab1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a7d5aab183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Идея: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Метод может вернуть значение (Some) или отсутствие значения (None). То есть паттерн аналогичен nullable-нотации, но с выразительной семантикой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Объяснение: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Maybe структурирует ситуацию отсутствия значения без null и исключений. Обработка Some/None вынуждает разработчика явно рассмотреть оба сценария, исключая типичные null-ошибки.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g3a7d5aab18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a7d5aab183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Идея: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Метод может вернуть значение (Some) или отсутствие значения (None). То есть паттерн аналогичен nullable-нотации, но с выразительной семантикой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Объяснение: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Maybe структурирует ситуацию отсутствия значения без null и исключений. Обработка Some/None вынуждает разработчика явно рассмотреть оба сценария, исключая типичные null-ошибки.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g3a7d5aab18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a7d5aab183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Стоит отметить, что оба этих паттерна скорее применимы к функциональному стилю программирования</a:t>
            </a:r>
            <a:endParaRPr/>
          </a:p>
        </p:txBody>
      </p:sp>
      <p:sp>
        <p:nvSpPr>
          <p:cNvPr id="685" name="Google Shape;685;g3a7d5aab18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665e2fb9b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7" name="Google Shape;697;g3665e2fb9b3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8" name="Google Shape;698;g3665e2fb9b3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665e2fb9b3_1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8" name="Google Shape;708;g3665e2fb9b3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12cb20dbda_1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Варианты исправления: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-Завести локальные переменные и сначала записать все в них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-Откатываться в catch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-Заменить Add на идемпотентную операцию (на скобочки или AddOrUpdate)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-Одна структура данных для всего, а не раздельные кэши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 веб-приложениях про консистентность нужно думать только в кэшах и других долгоживущих объектах (в десктопах – в больших моделях данных)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То, что наконфигуровано как Singleton или Lifetime –объекты в DI контейнере (вы про них уже должны знать) – попадает под эти риски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g312cb20dbda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665e2fb9b3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2" name="Google Shape;722;g3665e2fb9b3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665e2fb9b3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6" name="Google Shape;736;g3665e2fb9b3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665e2fb9b3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4" name="Google Shape;754;g3665e2fb9b3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665e2fb9b3_1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0" name="Google Shape;760;g3665e2fb9b3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665e2fb9b3_1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7" name="Google Shape;767;g3665e2fb9b3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665e2fb9b3_1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4" name="Google Shape;774;g3665e2fb9b3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665e2fb9b3_1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1" name="Google Shape;781;g3665e2fb9b3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665e2fb9b3_1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8" name="Google Shape;788;g3665e2fb9b3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665e2fb9b3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5" name="Google Shape;795;g3665e2fb9b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665e2fb9b3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1" name="Google Shape;801;g3665e2fb9b3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120ba7d59a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Варианты исправления: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-Завести локальные переменные и сначала записать все в них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-Откатываться в catch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-Заменить Add на идемпотентную операцию (на скобочки или AddOrUpdate)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-Одна структура данных для всего, а не раздельные кэши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 веб-приложениях про консистентность нужно думать только в кэшах и других долгоживущих объектах (в десктопах – в больших моделях данных)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То, что наконфигуровано как Singleton или Lifetime –объекты в DI контейнере (вы про них уже должны знать) – попадает под эти риски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g3120ba7d59a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665e2fb9b3_3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8" name="Google Shape;808;g3665e2fb9b3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3665e2fb9b3_3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7" name="Google Shape;817;g3665e2fb9b3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665e2fb9b3_3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3" name="Google Shape;823;g3665e2fb9b3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665e2fb9b3_3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4" name="Google Shape;834;g3665e2fb9b3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665e2fb9b3_3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3" name="Google Shape;843;g3665e2fb9b3_3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665e2fb9b3_3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5" name="Google Shape;855;g3665e2fb9b3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665e2fb9b3_3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1" name="Google Shape;861;g3665e2fb9b3_3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665e2fb9b3_3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3" name="Google Shape;873;g3665e2fb9b3_3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665e2fb9b3_3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9" name="Google Shape;889;g3665e2fb9b3_3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3665e2fb9b3_3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5" name="Google Shape;895;g3665e2fb9b3_3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120ba7d59a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Самое распространенное исключение – NRE, поэтому обратим на него особое внимание.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Maybe – в следующем блоке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Именование – если Get – он не должен вернуть нал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В последних версиях языка есть nullable нотация. Однако тоже ее пихать везде - не очень хорошо, если можно этого избежать</a:t>
            </a:r>
            <a:endParaRPr/>
          </a:p>
        </p:txBody>
      </p:sp>
      <p:sp>
        <p:nvSpPr>
          <p:cNvPr id="336" name="Google Shape;336;g3120ba7d59a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665e2fb9b3_3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2" name="Google Shape;902;g3665e2fb9b3_3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3665e2fb9b3_3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2" name="Google Shape;912;g3665e2fb9b3_3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665e2fb9b3_3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2" name="Google Shape;922;g3665e2fb9b3_3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665e2fb9b3_3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2" name="Google Shape;932;g3665e2fb9b3_3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665e2fb9b3_7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0" name="Google Shape;950;g3665e2fb9b3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3665e2fb9b3_7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7" name="Google Shape;957;g3665e2fb9b3_7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665e2fb9b3_7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4" name="Google Shape;964;g3665e2fb9b3_7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3665e2fb9b3_7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Исправь как можно больше ошибок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Вместе с фамилиями указать стол – в Names в ConvertersProgram_should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progressBoard – мониторить и подсказывать по нему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6" name="Google Shape;976;g3665e2fb9b3_7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665e2fb9b3_7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Исправь как можно больше ошибок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Вместе с фамилиями указать стол – в Names в ConvertersProgram_should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progressBoard – мониторить и подсказывать по нему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3" name="Google Shape;983;g3665e2fb9b3_7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3665e2fb9b3_7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Исправь как можно больше ошибок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Вместе с фамилиями указать стол – в Names в ConvertersProgram_should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progressBoard – мониторить и подсказывать по нему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0" name="Google Shape;990;g3665e2fb9b3_7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20ba7d59a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Никогда не возвращай null! Но если очень хочется – давайте явно отражать это в названии метода.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Давайте придумаем, как называть методы, чтобы понимать, ошибка это или нет.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Правильные параметры помогают  предусмотреть такие исключения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g3120ba7d59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665e2fb9b3_7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Исправь как можно больше ошибок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Вместе с фамилиями указать стол – в Names в ConvertersProgram_should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progressBoard – мониторить и подсказывать по нему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4" name="Google Shape;1004;g3665e2fb9b3_7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665e2fb9b3_7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Исправь как можно больше ошибок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Вместе с фамилиями указать стол – в Names в ConvertersProgram_should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progressBoard – мониторить и подсказывать по нему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8" name="Google Shape;1018;g3665e2fb9b3_7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3665e2fb9b3_7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0" name="Google Shape;1030;g3665e2fb9b3_7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3665e2fb9b3_7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7" name="Google Shape;1037;g3665e2fb9b3_7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665e2fb9b3_7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4" name="Google Shape;1044;g3665e2fb9b3_7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665e2fb9b3_7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3" name="Google Shape;1053;g3665e2fb9b3_7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3665e2fb9b3_7_2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4" name="Google Shape;1064;g3665e2fb9b3_7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665e2fb9b3_7_2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6" name="Google Shape;1076;g3665e2fb9b3_7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3665e2fb9b3_7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0" name="Google Shape;1090;g3665e2fb9b3_7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3665e2fb9b3_7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5" name="Google Shape;1105;g3665e2fb9b3_7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120ba7d59a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Исключения предназначены только для действительно исключительных ситуаций, а не для управления логикой программы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Не стоит использовать </a:t>
            </a:r>
            <a:r>
              <a:rPr lang="ru-RU">
                <a:latin typeface="Roboto Mono"/>
                <a:ea typeface="Roboto Mono"/>
                <a:cs typeface="Roboto Mono"/>
                <a:sym typeface="Roboto Mono"/>
              </a:rPr>
              <a:t>try/catch</a:t>
            </a:r>
            <a:r>
              <a:rPr lang="ru-RU">
                <a:latin typeface="Arial"/>
                <a:ea typeface="Arial"/>
                <a:cs typeface="Arial"/>
                <a:sym typeface="Arial"/>
              </a:rPr>
              <a:t> для обычных сценариев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Лучше предотвращать ошибку, чем ловить её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Частое использование исключений снижает производительность и ухудшает читаемость кода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3120ba7d59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3665e2fb9b3_7_2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2" name="Google Shape;1122;g3665e2fb9b3_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3665e2fb9b3_7_2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3" name="Google Shape;1133;g3665e2fb9b3_7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3120ba7d59a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5" name="Google Shape;1145;g3120ba7d59a_0_8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6" name="Google Shape;1146;g3120ba7d59a_0_8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92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 1">
  <p:cSld name="Титул 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9"/>
          <p:cNvSpPr txBox="1">
            <a:spLocks noGrp="1"/>
          </p:cNvSpPr>
          <p:nvPr>
            <p:ph type="title"/>
          </p:nvPr>
        </p:nvSpPr>
        <p:spPr>
          <a:xfrm>
            <a:off x="594749" y="584200"/>
            <a:ext cx="5400000" cy="3013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7" name="Google Shape;17;p49"/>
          <p:cNvSpPr txBox="1">
            <a:spLocks noGrp="1"/>
          </p:cNvSpPr>
          <p:nvPr>
            <p:ph type="body" idx="1"/>
          </p:nvPr>
        </p:nvSpPr>
        <p:spPr>
          <a:xfrm>
            <a:off x="594748" y="4218108"/>
            <a:ext cx="5400000" cy="34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49"/>
          <p:cNvSpPr txBox="1">
            <a:spLocks noGrp="1"/>
          </p:cNvSpPr>
          <p:nvPr>
            <p:ph type="body" idx="2"/>
          </p:nvPr>
        </p:nvSpPr>
        <p:spPr>
          <a:xfrm>
            <a:off x="594748" y="4598572"/>
            <a:ext cx="5399999" cy="675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49"/>
          <p:cNvSpPr txBox="1">
            <a:spLocks noGrp="1"/>
          </p:cNvSpPr>
          <p:nvPr>
            <p:ph type="body" idx="3"/>
          </p:nvPr>
        </p:nvSpPr>
        <p:spPr>
          <a:xfrm>
            <a:off x="8183217" y="5875893"/>
            <a:ext cx="3421408" cy="29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9"/>
          <p:cNvSpPr/>
          <p:nvPr/>
        </p:nvSpPr>
        <p:spPr>
          <a:xfrm>
            <a:off x="7105925" y="1143250"/>
            <a:ext cx="3959400" cy="3959400"/>
          </a:xfrm>
          <a:prstGeom prst="roundRect">
            <a:avLst>
              <a:gd name="adj" fmla="val 16667"/>
            </a:avLst>
          </a:prstGeom>
          <a:solidFill>
            <a:srgbClr val="262626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21;p49"/>
          <p:cNvSpPr>
            <a:spLocks noGrp="1"/>
          </p:cNvSpPr>
          <p:nvPr>
            <p:ph type="pic" idx="4"/>
          </p:nvPr>
        </p:nvSpPr>
        <p:spPr>
          <a:xfrm>
            <a:off x="7637939" y="604401"/>
            <a:ext cx="3959400" cy="3959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22" name="Google Shape;22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0871" y="5935162"/>
            <a:ext cx="1130919" cy="29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рупный тезис">
  <p:cSld name="Крупный тезис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7"/>
          <p:cNvSpPr txBox="1">
            <a:spLocks noGrp="1"/>
          </p:cNvSpPr>
          <p:nvPr>
            <p:ph type="body" idx="1"/>
          </p:nvPr>
        </p:nvSpPr>
        <p:spPr>
          <a:xfrm>
            <a:off x="587375" y="5075583"/>
            <a:ext cx="7200000" cy="1090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57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7200000" cy="360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цифры крупно">
  <p:cSld name="2 цифры крупно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8"/>
          <p:cNvSpPr txBox="1">
            <a:spLocks noGrp="1"/>
          </p:cNvSpPr>
          <p:nvPr>
            <p:ph type="subTitle" idx="1"/>
          </p:nvPr>
        </p:nvSpPr>
        <p:spPr>
          <a:xfrm>
            <a:off x="587375" y="4332747"/>
            <a:ext cx="4679284" cy="1286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" name="Google Shape;56;p58"/>
          <p:cNvSpPr txBox="1">
            <a:spLocks noGrp="1"/>
          </p:cNvSpPr>
          <p:nvPr>
            <p:ph type="body" idx="2"/>
          </p:nvPr>
        </p:nvSpPr>
        <p:spPr>
          <a:xfrm>
            <a:off x="587374" y="2882349"/>
            <a:ext cx="4679285" cy="1203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57" name="Google Shape;57;p58"/>
          <p:cNvSpPr txBox="1">
            <a:spLocks noGrp="1"/>
          </p:cNvSpPr>
          <p:nvPr>
            <p:ph type="body" idx="3"/>
          </p:nvPr>
        </p:nvSpPr>
        <p:spPr>
          <a:xfrm>
            <a:off x="6116209" y="2882349"/>
            <a:ext cx="4679284" cy="1203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58" name="Google Shape;58;p58"/>
          <p:cNvSpPr txBox="1">
            <a:spLocks noGrp="1"/>
          </p:cNvSpPr>
          <p:nvPr>
            <p:ph type="body" idx="4"/>
          </p:nvPr>
        </p:nvSpPr>
        <p:spPr>
          <a:xfrm>
            <a:off x="6116208" y="4332748"/>
            <a:ext cx="4679283" cy="1286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8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фактов">
  <p:cSld name="6 важных цифр 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3"/>
          <p:cNvSpPr txBox="1">
            <a:spLocks noGrp="1"/>
          </p:cNvSpPr>
          <p:nvPr>
            <p:ph type="body" idx="1"/>
          </p:nvPr>
        </p:nvSpPr>
        <p:spPr>
          <a:xfrm>
            <a:off x="814886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63"/>
          <p:cNvSpPr txBox="1">
            <a:spLocks noGrp="1"/>
          </p:cNvSpPr>
          <p:nvPr>
            <p:ph type="body" idx="2"/>
          </p:nvPr>
        </p:nvSpPr>
        <p:spPr>
          <a:xfrm>
            <a:off x="8148863" y="3809879"/>
            <a:ext cx="3239996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63" name="Google Shape;63;p63"/>
          <p:cNvSpPr txBox="1">
            <a:spLocks noGrp="1"/>
          </p:cNvSpPr>
          <p:nvPr>
            <p:ph type="body" idx="3"/>
          </p:nvPr>
        </p:nvSpPr>
        <p:spPr>
          <a:xfrm>
            <a:off x="814886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63"/>
          <p:cNvSpPr txBox="1">
            <a:spLocks noGrp="1"/>
          </p:cNvSpPr>
          <p:nvPr>
            <p:ph type="body" idx="4"/>
          </p:nvPr>
        </p:nvSpPr>
        <p:spPr>
          <a:xfrm>
            <a:off x="8148863" y="1382737"/>
            <a:ext cx="323999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65" name="Google Shape;65;p63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3"/>
          <p:cNvSpPr txBox="1">
            <a:spLocks noGrp="1"/>
          </p:cNvSpPr>
          <p:nvPr>
            <p:ph type="body" idx="5"/>
          </p:nvPr>
        </p:nvSpPr>
        <p:spPr>
          <a:xfrm>
            <a:off x="58601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63"/>
          <p:cNvSpPr txBox="1">
            <a:spLocks noGrp="1"/>
          </p:cNvSpPr>
          <p:nvPr>
            <p:ph type="body" idx="6"/>
          </p:nvPr>
        </p:nvSpPr>
        <p:spPr>
          <a:xfrm>
            <a:off x="586012" y="1382737"/>
            <a:ext cx="3239999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68" name="Google Shape;68;p63"/>
          <p:cNvSpPr txBox="1">
            <a:spLocks noGrp="1"/>
          </p:cNvSpPr>
          <p:nvPr>
            <p:ph type="body" idx="7"/>
          </p:nvPr>
        </p:nvSpPr>
        <p:spPr>
          <a:xfrm>
            <a:off x="58601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63"/>
          <p:cNvSpPr txBox="1">
            <a:spLocks noGrp="1"/>
          </p:cNvSpPr>
          <p:nvPr>
            <p:ph type="body" idx="8"/>
          </p:nvPr>
        </p:nvSpPr>
        <p:spPr>
          <a:xfrm>
            <a:off x="586013" y="3809879"/>
            <a:ext cx="323999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70" name="Google Shape;70;p63"/>
          <p:cNvSpPr txBox="1">
            <a:spLocks noGrp="1"/>
          </p:cNvSpPr>
          <p:nvPr>
            <p:ph type="body" idx="9"/>
          </p:nvPr>
        </p:nvSpPr>
        <p:spPr>
          <a:xfrm>
            <a:off x="437696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63"/>
          <p:cNvSpPr txBox="1">
            <a:spLocks noGrp="1"/>
          </p:cNvSpPr>
          <p:nvPr>
            <p:ph type="body" idx="13"/>
          </p:nvPr>
        </p:nvSpPr>
        <p:spPr>
          <a:xfrm>
            <a:off x="4376962" y="1382737"/>
            <a:ext cx="3239999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72" name="Google Shape;72;p63"/>
          <p:cNvSpPr txBox="1">
            <a:spLocks noGrp="1"/>
          </p:cNvSpPr>
          <p:nvPr>
            <p:ph type="body" idx="14"/>
          </p:nvPr>
        </p:nvSpPr>
        <p:spPr>
          <a:xfrm>
            <a:off x="437696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63"/>
          <p:cNvSpPr txBox="1">
            <a:spLocks noGrp="1"/>
          </p:cNvSpPr>
          <p:nvPr>
            <p:ph type="body" idx="15"/>
          </p:nvPr>
        </p:nvSpPr>
        <p:spPr>
          <a:xfrm>
            <a:off x="4376962" y="3809879"/>
            <a:ext cx="3239997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аймлайн">
  <p:cSld name="1_таймлайн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9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6" name="Google Shape;76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7375" y="2966453"/>
            <a:ext cx="11017248" cy="72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факта">
  <p:cSld name="3 факта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0"/>
          <p:cNvSpPr txBox="1">
            <a:spLocks noGrp="1"/>
          </p:cNvSpPr>
          <p:nvPr>
            <p:ph type="body" idx="1"/>
          </p:nvPr>
        </p:nvSpPr>
        <p:spPr>
          <a:xfrm>
            <a:off x="587375" y="3485314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79" name="Google Shape;79;p60"/>
          <p:cNvSpPr txBox="1">
            <a:spLocks noGrp="1"/>
          </p:cNvSpPr>
          <p:nvPr>
            <p:ph type="subTitle" idx="2"/>
          </p:nvPr>
        </p:nvSpPr>
        <p:spPr>
          <a:xfrm>
            <a:off x="587375" y="4536369"/>
            <a:ext cx="2884941" cy="162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60"/>
          <p:cNvSpPr txBox="1">
            <a:spLocks noGrp="1"/>
          </p:cNvSpPr>
          <p:nvPr>
            <p:ph type="body" idx="3"/>
          </p:nvPr>
        </p:nvSpPr>
        <p:spPr>
          <a:xfrm>
            <a:off x="4195798" y="4529684"/>
            <a:ext cx="2884488" cy="163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0"/>
          <p:cNvSpPr txBox="1">
            <a:spLocks noGrp="1"/>
          </p:cNvSpPr>
          <p:nvPr>
            <p:ph type="body" idx="4"/>
          </p:nvPr>
        </p:nvSpPr>
        <p:spPr>
          <a:xfrm>
            <a:off x="7793104" y="4529684"/>
            <a:ext cx="2884488" cy="163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60"/>
          <p:cNvSpPr txBox="1">
            <a:spLocks noGrp="1"/>
          </p:cNvSpPr>
          <p:nvPr>
            <p:ph type="body" idx="5"/>
          </p:nvPr>
        </p:nvSpPr>
        <p:spPr>
          <a:xfrm>
            <a:off x="4195798" y="3489182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83" name="Google Shape;83;p60"/>
          <p:cNvSpPr txBox="1">
            <a:spLocks noGrp="1"/>
          </p:cNvSpPr>
          <p:nvPr>
            <p:ph type="body" idx="6"/>
          </p:nvPr>
        </p:nvSpPr>
        <p:spPr>
          <a:xfrm>
            <a:off x="7804221" y="3489182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84" name="Google Shape;84;p6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а классика">
  <p:cSld name="4 карточки факта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4199bcb4c_2_299"/>
          <p:cNvSpPr txBox="1">
            <a:spLocks noGrp="1"/>
          </p:cNvSpPr>
          <p:nvPr>
            <p:ph type="body" idx="1"/>
          </p:nvPr>
        </p:nvSpPr>
        <p:spPr>
          <a:xfrm>
            <a:off x="917625" y="2528888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87" name="Google Shape;87;g1f4199bcb4c_2_299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8" name="Google Shape;88;g1f4199bcb4c_2_299"/>
          <p:cNvSpPr txBox="1">
            <a:spLocks noGrp="1"/>
          </p:cNvSpPr>
          <p:nvPr>
            <p:ph type="body" idx="2"/>
          </p:nvPr>
        </p:nvSpPr>
        <p:spPr>
          <a:xfrm>
            <a:off x="917625" y="4605025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89" name="Google Shape;89;g1f4199bcb4c_2_299"/>
          <p:cNvSpPr txBox="1">
            <a:spLocks noGrp="1"/>
          </p:cNvSpPr>
          <p:nvPr>
            <p:ph type="body" idx="3"/>
          </p:nvPr>
        </p:nvSpPr>
        <p:spPr>
          <a:xfrm>
            <a:off x="6574122" y="4605025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90" name="Google Shape;90;g1f4199bcb4c_2_299"/>
          <p:cNvSpPr txBox="1">
            <a:spLocks noGrp="1"/>
          </p:cNvSpPr>
          <p:nvPr>
            <p:ph type="subTitle" idx="4"/>
          </p:nvPr>
        </p:nvSpPr>
        <p:spPr>
          <a:xfrm>
            <a:off x="1716374" y="2528888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1" name="Google Shape;91;g1f4199bcb4c_2_299"/>
          <p:cNvSpPr txBox="1">
            <a:spLocks noGrp="1"/>
          </p:cNvSpPr>
          <p:nvPr>
            <p:ph type="body" idx="5"/>
          </p:nvPr>
        </p:nvSpPr>
        <p:spPr>
          <a:xfrm>
            <a:off x="6574122" y="2528888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92" name="Google Shape;92;g1f4199bcb4c_2_299"/>
          <p:cNvSpPr txBox="1"/>
          <p:nvPr/>
        </p:nvSpPr>
        <p:spPr>
          <a:xfrm>
            <a:off x="7427625" y="2528888"/>
            <a:ext cx="38406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logica Light"/>
              <a:buNone/>
            </a:pP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g1f4199bcb4c_2_299"/>
          <p:cNvSpPr txBox="1">
            <a:spLocks noGrp="1"/>
          </p:cNvSpPr>
          <p:nvPr>
            <p:ph type="body" idx="6"/>
          </p:nvPr>
        </p:nvSpPr>
        <p:spPr>
          <a:xfrm>
            <a:off x="7360170" y="2536669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g1f4199bcb4c_2_299"/>
          <p:cNvSpPr txBox="1">
            <a:spLocks noGrp="1"/>
          </p:cNvSpPr>
          <p:nvPr>
            <p:ph type="body" idx="7"/>
          </p:nvPr>
        </p:nvSpPr>
        <p:spPr>
          <a:xfrm>
            <a:off x="7360170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g1f4199bcb4c_2_299"/>
          <p:cNvSpPr txBox="1">
            <a:spLocks noGrp="1"/>
          </p:cNvSpPr>
          <p:nvPr>
            <p:ph type="body" idx="8"/>
          </p:nvPr>
        </p:nvSpPr>
        <p:spPr>
          <a:xfrm>
            <a:off x="1716374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фактов">
  <p:cSld name="5 фактов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2"/>
          <p:cNvSpPr txBox="1">
            <a:spLocks noGrp="1"/>
          </p:cNvSpPr>
          <p:nvPr>
            <p:ph type="body" idx="1"/>
          </p:nvPr>
        </p:nvSpPr>
        <p:spPr>
          <a:xfrm>
            <a:off x="4362301" y="3533709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62"/>
          <p:cNvSpPr txBox="1">
            <a:spLocks noGrp="1"/>
          </p:cNvSpPr>
          <p:nvPr>
            <p:ph type="body" idx="2"/>
          </p:nvPr>
        </p:nvSpPr>
        <p:spPr>
          <a:xfrm>
            <a:off x="814886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62"/>
          <p:cNvSpPr txBox="1">
            <a:spLocks noGrp="1"/>
          </p:cNvSpPr>
          <p:nvPr>
            <p:ph type="body" idx="3"/>
          </p:nvPr>
        </p:nvSpPr>
        <p:spPr>
          <a:xfrm>
            <a:off x="4362302" y="2550355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00" name="Google Shape;100;p62"/>
          <p:cNvSpPr txBox="1">
            <a:spLocks noGrp="1"/>
          </p:cNvSpPr>
          <p:nvPr>
            <p:ph type="body" idx="4"/>
          </p:nvPr>
        </p:nvSpPr>
        <p:spPr>
          <a:xfrm>
            <a:off x="8148863" y="3809879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eologica"/>
              <a:buNone/>
              <a:defRPr sz="60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101" name="Google Shape;101;p62"/>
          <p:cNvSpPr txBox="1">
            <a:spLocks noGrp="1"/>
          </p:cNvSpPr>
          <p:nvPr>
            <p:ph type="body" idx="5"/>
          </p:nvPr>
        </p:nvSpPr>
        <p:spPr>
          <a:xfrm>
            <a:off x="814886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62"/>
          <p:cNvSpPr txBox="1">
            <a:spLocks noGrp="1"/>
          </p:cNvSpPr>
          <p:nvPr>
            <p:ph type="body" idx="6"/>
          </p:nvPr>
        </p:nvSpPr>
        <p:spPr>
          <a:xfrm>
            <a:off x="8148863" y="1382737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03" name="Google Shape;103;p62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6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104" name="Google Shape;104;p62"/>
          <p:cNvSpPr txBox="1">
            <a:spLocks noGrp="1"/>
          </p:cNvSpPr>
          <p:nvPr>
            <p:ph type="body" idx="7"/>
          </p:nvPr>
        </p:nvSpPr>
        <p:spPr>
          <a:xfrm>
            <a:off x="58601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62"/>
          <p:cNvSpPr txBox="1">
            <a:spLocks noGrp="1"/>
          </p:cNvSpPr>
          <p:nvPr>
            <p:ph type="body" idx="8"/>
          </p:nvPr>
        </p:nvSpPr>
        <p:spPr>
          <a:xfrm>
            <a:off x="586013" y="1382737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06" name="Google Shape;106;p62"/>
          <p:cNvSpPr txBox="1">
            <a:spLocks noGrp="1"/>
          </p:cNvSpPr>
          <p:nvPr>
            <p:ph type="body" idx="9"/>
          </p:nvPr>
        </p:nvSpPr>
        <p:spPr>
          <a:xfrm>
            <a:off x="58601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62"/>
          <p:cNvSpPr txBox="1">
            <a:spLocks noGrp="1"/>
          </p:cNvSpPr>
          <p:nvPr>
            <p:ph type="body" idx="13"/>
          </p:nvPr>
        </p:nvSpPr>
        <p:spPr>
          <a:xfrm>
            <a:off x="586013" y="3809879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eologica"/>
              <a:buNone/>
              <a:defRPr sz="60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иконки">
  <p:cSld name="3 иконки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4"/>
          <p:cNvSpPr txBox="1">
            <a:spLocks noGrp="1"/>
          </p:cNvSpPr>
          <p:nvPr>
            <p:ph type="subTitle" idx="1"/>
          </p:nvPr>
        </p:nvSpPr>
        <p:spPr>
          <a:xfrm>
            <a:off x="587375" y="4536369"/>
            <a:ext cx="2884941" cy="162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0" name="Google Shape;110;p64"/>
          <p:cNvSpPr txBox="1">
            <a:spLocks noGrp="1"/>
          </p:cNvSpPr>
          <p:nvPr>
            <p:ph type="body" idx="2"/>
          </p:nvPr>
        </p:nvSpPr>
        <p:spPr>
          <a:xfrm>
            <a:off x="4195798" y="4529684"/>
            <a:ext cx="2884488" cy="163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1" name="Google Shape;111;p64"/>
          <p:cNvSpPr txBox="1">
            <a:spLocks noGrp="1"/>
          </p:cNvSpPr>
          <p:nvPr>
            <p:ph type="body" idx="3"/>
          </p:nvPr>
        </p:nvSpPr>
        <p:spPr>
          <a:xfrm>
            <a:off x="7793104" y="4529684"/>
            <a:ext cx="2884488" cy="163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2" name="Google Shape;112;p64"/>
          <p:cNvSpPr>
            <a:spLocks noGrp="1"/>
          </p:cNvSpPr>
          <p:nvPr>
            <p:ph type="pic" idx="4"/>
          </p:nvPr>
        </p:nvSpPr>
        <p:spPr>
          <a:xfrm>
            <a:off x="587375" y="3652127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64"/>
          <p:cNvSpPr>
            <a:spLocks noGrp="1"/>
          </p:cNvSpPr>
          <p:nvPr>
            <p:ph type="pic" idx="5"/>
          </p:nvPr>
        </p:nvSpPr>
        <p:spPr>
          <a:xfrm>
            <a:off x="4185341" y="3652127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64"/>
          <p:cNvSpPr>
            <a:spLocks noGrp="1"/>
          </p:cNvSpPr>
          <p:nvPr>
            <p:ph type="pic" idx="6"/>
          </p:nvPr>
        </p:nvSpPr>
        <p:spPr>
          <a:xfrm>
            <a:off x="7770054" y="3652127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64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иконки на слайде">
  <p:cSld name="4 иконки на слайде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5"/>
          <p:cNvSpPr txBox="1">
            <a:spLocks noGrp="1"/>
          </p:cNvSpPr>
          <p:nvPr>
            <p:ph type="body" idx="1"/>
          </p:nvPr>
        </p:nvSpPr>
        <p:spPr>
          <a:xfrm>
            <a:off x="1378204" y="3089950"/>
            <a:ext cx="4006827" cy="40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i="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18" name="Google Shape;118;p65"/>
          <p:cNvSpPr>
            <a:spLocks noGrp="1"/>
          </p:cNvSpPr>
          <p:nvPr>
            <p:ph type="pic" idx="2"/>
          </p:nvPr>
        </p:nvSpPr>
        <p:spPr>
          <a:xfrm>
            <a:off x="587375" y="308995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65"/>
          <p:cNvSpPr txBox="1">
            <a:spLocks noGrp="1"/>
          </p:cNvSpPr>
          <p:nvPr>
            <p:ph type="body" idx="3"/>
          </p:nvPr>
        </p:nvSpPr>
        <p:spPr>
          <a:xfrm>
            <a:off x="1378204" y="4647081"/>
            <a:ext cx="4006827" cy="40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i="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20" name="Google Shape;120;p65"/>
          <p:cNvSpPr>
            <a:spLocks noGrp="1"/>
          </p:cNvSpPr>
          <p:nvPr>
            <p:ph type="pic" idx="4"/>
          </p:nvPr>
        </p:nvSpPr>
        <p:spPr>
          <a:xfrm>
            <a:off x="587375" y="4647081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65"/>
          <p:cNvSpPr txBox="1">
            <a:spLocks noGrp="1"/>
          </p:cNvSpPr>
          <p:nvPr>
            <p:ph type="body" idx="5"/>
          </p:nvPr>
        </p:nvSpPr>
        <p:spPr>
          <a:xfrm>
            <a:off x="1379533" y="5098643"/>
            <a:ext cx="400549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65"/>
          <p:cNvSpPr txBox="1">
            <a:spLocks noGrp="1"/>
          </p:cNvSpPr>
          <p:nvPr>
            <p:ph type="body" idx="6"/>
          </p:nvPr>
        </p:nvSpPr>
        <p:spPr>
          <a:xfrm>
            <a:off x="7162778" y="3089950"/>
            <a:ext cx="4006827" cy="40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i="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23" name="Google Shape;123;p65"/>
          <p:cNvSpPr>
            <a:spLocks noGrp="1"/>
          </p:cNvSpPr>
          <p:nvPr>
            <p:ph type="pic" idx="7"/>
          </p:nvPr>
        </p:nvSpPr>
        <p:spPr>
          <a:xfrm>
            <a:off x="6371949" y="308995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65"/>
          <p:cNvSpPr txBox="1">
            <a:spLocks noGrp="1"/>
          </p:cNvSpPr>
          <p:nvPr>
            <p:ph type="body" idx="8"/>
          </p:nvPr>
        </p:nvSpPr>
        <p:spPr>
          <a:xfrm>
            <a:off x="7162778" y="4647081"/>
            <a:ext cx="4006827" cy="40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i="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25" name="Google Shape;125;p65"/>
          <p:cNvSpPr>
            <a:spLocks noGrp="1"/>
          </p:cNvSpPr>
          <p:nvPr>
            <p:ph type="pic" idx="9"/>
          </p:nvPr>
        </p:nvSpPr>
        <p:spPr>
          <a:xfrm>
            <a:off x="6371949" y="4647081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65"/>
          <p:cNvSpPr txBox="1">
            <a:spLocks noGrp="1"/>
          </p:cNvSpPr>
          <p:nvPr>
            <p:ph type="body" idx="13"/>
          </p:nvPr>
        </p:nvSpPr>
        <p:spPr>
          <a:xfrm>
            <a:off x="7164107" y="5098643"/>
            <a:ext cx="400549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65"/>
          <p:cNvSpPr txBox="1">
            <a:spLocks noGrp="1"/>
          </p:cNvSpPr>
          <p:nvPr>
            <p:ph type="body" idx="14"/>
          </p:nvPr>
        </p:nvSpPr>
        <p:spPr>
          <a:xfrm>
            <a:off x="7164107" y="3541015"/>
            <a:ext cx="400549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65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9pPr>
          </a:lstStyle>
          <a:p>
            <a:endParaRPr/>
          </a:p>
        </p:txBody>
      </p:sp>
      <p:sp>
        <p:nvSpPr>
          <p:cNvPr id="129" name="Google Shape;129;p65"/>
          <p:cNvSpPr txBox="1">
            <a:spLocks noGrp="1"/>
          </p:cNvSpPr>
          <p:nvPr>
            <p:ph type="body" idx="15"/>
          </p:nvPr>
        </p:nvSpPr>
        <p:spPr>
          <a:xfrm>
            <a:off x="1375198" y="3541015"/>
            <a:ext cx="400549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линейных иконок на слайде">
  <p:cSld name="6 иконок на слайде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6"/>
          <p:cNvSpPr>
            <a:spLocks noGrp="1"/>
          </p:cNvSpPr>
          <p:nvPr>
            <p:ph type="pic" idx="2"/>
          </p:nvPr>
        </p:nvSpPr>
        <p:spPr>
          <a:xfrm>
            <a:off x="587375" y="2904623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66"/>
          <p:cNvSpPr>
            <a:spLocks noGrp="1"/>
          </p:cNvSpPr>
          <p:nvPr>
            <p:ph type="pic" idx="3"/>
          </p:nvPr>
        </p:nvSpPr>
        <p:spPr>
          <a:xfrm>
            <a:off x="587375" y="4242236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66"/>
          <p:cNvSpPr txBox="1">
            <a:spLocks noGrp="1"/>
          </p:cNvSpPr>
          <p:nvPr>
            <p:ph type="body" idx="1"/>
          </p:nvPr>
        </p:nvSpPr>
        <p:spPr>
          <a:xfrm>
            <a:off x="1379533" y="4242236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34" name="Google Shape;134;p66"/>
          <p:cNvSpPr>
            <a:spLocks noGrp="1"/>
          </p:cNvSpPr>
          <p:nvPr>
            <p:ph type="pic" idx="4"/>
          </p:nvPr>
        </p:nvSpPr>
        <p:spPr>
          <a:xfrm>
            <a:off x="6371949" y="2904623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66"/>
          <p:cNvSpPr>
            <a:spLocks noGrp="1"/>
          </p:cNvSpPr>
          <p:nvPr>
            <p:ph type="pic" idx="5"/>
          </p:nvPr>
        </p:nvSpPr>
        <p:spPr>
          <a:xfrm>
            <a:off x="6371949" y="4242236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66"/>
          <p:cNvSpPr txBox="1">
            <a:spLocks noGrp="1"/>
          </p:cNvSpPr>
          <p:nvPr>
            <p:ph type="body" idx="6"/>
          </p:nvPr>
        </p:nvSpPr>
        <p:spPr>
          <a:xfrm>
            <a:off x="7164107" y="4242236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37" name="Google Shape;137;p66"/>
          <p:cNvSpPr txBox="1">
            <a:spLocks noGrp="1"/>
          </p:cNvSpPr>
          <p:nvPr>
            <p:ph type="body" idx="7"/>
          </p:nvPr>
        </p:nvSpPr>
        <p:spPr>
          <a:xfrm>
            <a:off x="7164107" y="2904623"/>
            <a:ext cx="400549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38" name="Google Shape;138;p66"/>
          <p:cNvSpPr>
            <a:spLocks noGrp="1"/>
          </p:cNvSpPr>
          <p:nvPr>
            <p:ph type="pic" idx="8"/>
          </p:nvPr>
        </p:nvSpPr>
        <p:spPr>
          <a:xfrm>
            <a:off x="587375" y="555625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66"/>
          <p:cNvSpPr txBox="1">
            <a:spLocks noGrp="1"/>
          </p:cNvSpPr>
          <p:nvPr>
            <p:ph type="body" idx="9"/>
          </p:nvPr>
        </p:nvSpPr>
        <p:spPr>
          <a:xfrm>
            <a:off x="1379533" y="5556250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40" name="Google Shape;140;p66"/>
          <p:cNvSpPr>
            <a:spLocks noGrp="1"/>
          </p:cNvSpPr>
          <p:nvPr>
            <p:ph type="pic" idx="13"/>
          </p:nvPr>
        </p:nvSpPr>
        <p:spPr>
          <a:xfrm>
            <a:off x="6371949" y="555625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66"/>
          <p:cNvSpPr txBox="1">
            <a:spLocks noGrp="1"/>
          </p:cNvSpPr>
          <p:nvPr>
            <p:ph type="body" idx="14"/>
          </p:nvPr>
        </p:nvSpPr>
        <p:spPr>
          <a:xfrm>
            <a:off x="7164107" y="5556250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42" name="Google Shape;142;p66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66"/>
          <p:cNvSpPr txBox="1">
            <a:spLocks noGrp="1"/>
          </p:cNvSpPr>
          <p:nvPr>
            <p:ph type="body" idx="15"/>
          </p:nvPr>
        </p:nvSpPr>
        <p:spPr>
          <a:xfrm>
            <a:off x="1388949" y="2904623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тбивка_1">
  <p:cSld name="Отбивка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6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6118225" cy="558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в маске">
  <p:cSld name="Фото навылет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9"/>
          <p:cNvSpPr txBox="1">
            <a:spLocks noGrp="1"/>
          </p:cNvSpPr>
          <p:nvPr>
            <p:ph type="body" idx="1"/>
          </p:nvPr>
        </p:nvSpPr>
        <p:spPr>
          <a:xfrm>
            <a:off x="587375" y="2528888"/>
            <a:ext cx="5941015" cy="362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69"/>
          <p:cNvSpPr>
            <a:spLocks noGrp="1"/>
          </p:cNvSpPr>
          <p:nvPr>
            <p:ph type="pic" idx="2"/>
          </p:nvPr>
        </p:nvSpPr>
        <p:spPr>
          <a:xfrm>
            <a:off x="7104624" y="0"/>
            <a:ext cx="5087375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69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5941016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в маске">
  <p:cSld name="Фото квадратное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9"/>
          <p:cNvSpPr txBox="1">
            <a:spLocks noGrp="1"/>
          </p:cNvSpPr>
          <p:nvPr>
            <p:ph type="body" idx="1"/>
          </p:nvPr>
        </p:nvSpPr>
        <p:spPr>
          <a:xfrm>
            <a:off x="587375" y="2528888"/>
            <a:ext cx="4556997" cy="362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99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4556998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9"/>
          <p:cNvSpPr>
            <a:spLocks noGrp="1"/>
          </p:cNvSpPr>
          <p:nvPr>
            <p:ph type="pic" idx="2"/>
          </p:nvPr>
        </p:nvSpPr>
        <p:spPr>
          <a:xfrm>
            <a:off x="6039748" y="584200"/>
            <a:ext cx="5564877" cy="556643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в маске">
  <p:cSld name="Фото в маске_3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0"/>
          <p:cNvSpPr txBox="1">
            <a:spLocks noGrp="1"/>
          </p:cNvSpPr>
          <p:nvPr>
            <p:ph type="body" idx="1"/>
          </p:nvPr>
        </p:nvSpPr>
        <p:spPr>
          <a:xfrm>
            <a:off x="587375" y="2528888"/>
            <a:ext cx="5941015" cy="362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0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5941016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00"/>
          <p:cNvSpPr>
            <a:spLocks noGrp="1"/>
          </p:cNvSpPr>
          <p:nvPr>
            <p:ph type="pic" idx="2"/>
          </p:nvPr>
        </p:nvSpPr>
        <p:spPr>
          <a:xfrm>
            <a:off x="7464056" y="584200"/>
            <a:ext cx="4140569" cy="62738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фото">
  <p:cSld name="3 фото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0"/>
          <p:cNvSpPr>
            <a:spLocks noGrp="1"/>
          </p:cNvSpPr>
          <p:nvPr>
            <p:ph type="pic" idx="2"/>
          </p:nvPr>
        </p:nvSpPr>
        <p:spPr>
          <a:xfrm>
            <a:off x="603401" y="592250"/>
            <a:ext cx="3491999" cy="5573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58" name="Google Shape;158;p70"/>
          <p:cNvSpPr>
            <a:spLocks noGrp="1"/>
          </p:cNvSpPr>
          <p:nvPr>
            <p:ph type="pic" idx="3"/>
          </p:nvPr>
        </p:nvSpPr>
        <p:spPr>
          <a:xfrm>
            <a:off x="4350001" y="587200"/>
            <a:ext cx="3491999" cy="5573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59" name="Google Shape;159;p70"/>
          <p:cNvSpPr>
            <a:spLocks noGrp="1"/>
          </p:cNvSpPr>
          <p:nvPr>
            <p:ph type="pic" idx="4"/>
          </p:nvPr>
        </p:nvSpPr>
        <p:spPr>
          <a:xfrm>
            <a:off x="8112626" y="587200"/>
            <a:ext cx="3491999" cy="5573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фото 1">
  <p:cSld name="2 фото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84d08330cf_0_11"/>
          <p:cNvSpPr>
            <a:spLocks noGrp="1"/>
          </p:cNvSpPr>
          <p:nvPr>
            <p:ph type="pic" idx="2"/>
          </p:nvPr>
        </p:nvSpPr>
        <p:spPr>
          <a:xfrm>
            <a:off x="603401" y="587376"/>
            <a:ext cx="3491999" cy="5573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62" name="Google Shape;162;g284d08330cf_0_11"/>
          <p:cNvSpPr>
            <a:spLocks noGrp="1"/>
          </p:cNvSpPr>
          <p:nvPr>
            <p:ph type="pic" idx="3"/>
          </p:nvPr>
        </p:nvSpPr>
        <p:spPr>
          <a:xfrm>
            <a:off x="4349750" y="587376"/>
            <a:ext cx="7238849" cy="5573700"/>
          </a:xfrm>
          <a:prstGeom prst="roundRect">
            <a:avLst>
              <a:gd name="adj" fmla="val 10591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на весь слайд">
  <p:cSld name="Фото на весь слайд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1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карточки факта">
  <p:cSld name="3 карточки факта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800" y="2318037"/>
            <a:ext cx="11016000" cy="384737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2"/>
          <p:cNvSpPr txBox="1">
            <a:spLocks noGrp="1"/>
          </p:cNvSpPr>
          <p:nvPr>
            <p:ph type="body" idx="1"/>
          </p:nvPr>
        </p:nvSpPr>
        <p:spPr>
          <a:xfrm>
            <a:off x="879482" y="2533491"/>
            <a:ext cx="648208" cy="714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68" name="Google Shape;168;p72"/>
          <p:cNvSpPr txBox="1">
            <a:spLocks noGrp="1"/>
          </p:cNvSpPr>
          <p:nvPr>
            <p:ph type="body" idx="2"/>
          </p:nvPr>
        </p:nvSpPr>
        <p:spPr>
          <a:xfrm>
            <a:off x="4645159" y="2533491"/>
            <a:ext cx="648208" cy="714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69" name="Google Shape;169;p72"/>
          <p:cNvSpPr txBox="1">
            <a:spLocks noGrp="1"/>
          </p:cNvSpPr>
          <p:nvPr>
            <p:ph type="body" idx="3"/>
          </p:nvPr>
        </p:nvSpPr>
        <p:spPr>
          <a:xfrm>
            <a:off x="8399240" y="2530940"/>
            <a:ext cx="648208" cy="714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70" name="Google Shape;170;p72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72"/>
          <p:cNvSpPr txBox="1">
            <a:spLocks noGrp="1"/>
          </p:cNvSpPr>
          <p:nvPr>
            <p:ph type="subTitle" idx="4"/>
          </p:nvPr>
        </p:nvSpPr>
        <p:spPr>
          <a:xfrm>
            <a:off x="879482" y="4218550"/>
            <a:ext cx="2893472" cy="1635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2" name="Google Shape;172;p72"/>
          <p:cNvSpPr txBox="1">
            <a:spLocks noGrp="1"/>
          </p:cNvSpPr>
          <p:nvPr>
            <p:ph type="body" idx="5"/>
          </p:nvPr>
        </p:nvSpPr>
        <p:spPr>
          <a:xfrm>
            <a:off x="4649508" y="4217010"/>
            <a:ext cx="2868059" cy="163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73" name="Google Shape;173;p72"/>
          <p:cNvSpPr txBox="1">
            <a:spLocks noGrp="1"/>
          </p:cNvSpPr>
          <p:nvPr>
            <p:ph type="body" idx="6"/>
          </p:nvPr>
        </p:nvSpPr>
        <p:spPr>
          <a:xfrm>
            <a:off x="8419534" y="4217010"/>
            <a:ext cx="2868059" cy="163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74" name="Google Shape;174;p72"/>
          <p:cNvSpPr txBox="1">
            <a:spLocks noGrp="1"/>
          </p:cNvSpPr>
          <p:nvPr>
            <p:ph type="body" idx="7"/>
          </p:nvPr>
        </p:nvSpPr>
        <p:spPr>
          <a:xfrm>
            <a:off x="879482" y="3406533"/>
            <a:ext cx="2868059" cy="64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9pPr>
          </a:lstStyle>
          <a:p>
            <a:endParaRPr/>
          </a:p>
        </p:txBody>
      </p:sp>
      <p:sp>
        <p:nvSpPr>
          <p:cNvPr id="175" name="Google Shape;175;p72"/>
          <p:cNvSpPr txBox="1">
            <a:spLocks noGrp="1"/>
          </p:cNvSpPr>
          <p:nvPr>
            <p:ph type="body" idx="8"/>
          </p:nvPr>
        </p:nvSpPr>
        <p:spPr>
          <a:xfrm>
            <a:off x="4649509" y="3406533"/>
            <a:ext cx="2868059" cy="64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9pPr>
          </a:lstStyle>
          <a:p>
            <a:endParaRPr/>
          </a:p>
        </p:txBody>
      </p:sp>
      <p:sp>
        <p:nvSpPr>
          <p:cNvPr id="176" name="Google Shape;176;p72"/>
          <p:cNvSpPr txBox="1">
            <a:spLocks noGrp="1"/>
          </p:cNvSpPr>
          <p:nvPr>
            <p:ph type="body" idx="9"/>
          </p:nvPr>
        </p:nvSpPr>
        <p:spPr>
          <a:xfrm>
            <a:off x="8419535" y="3406533"/>
            <a:ext cx="2868059" cy="64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карточки факта">
  <p:cSld name="4 карточки факта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800" y="2318037"/>
            <a:ext cx="11016000" cy="384929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73"/>
          <p:cNvSpPr txBox="1">
            <a:spLocks noGrp="1"/>
          </p:cNvSpPr>
          <p:nvPr>
            <p:ph type="body" idx="1"/>
          </p:nvPr>
        </p:nvSpPr>
        <p:spPr>
          <a:xfrm>
            <a:off x="917625" y="2528888"/>
            <a:ext cx="648208" cy="78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80" name="Google Shape;180;p73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73"/>
          <p:cNvSpPr txBox="1">
            <a:spLocks noGrp="1"/>
          </p:cNvSpPr>
          <p:nvPr>
            <p:ph type="body" idx="2"/>
          </p:nvPr>
        </p:nvSpPr>
        <p:spPr>
          <a:xfrm>
            <a:off x="917625" y="4605025"/>
            <a:ext cx="648208" cy="78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82" name="Google Shape;182;p73"/>
          <p:cNvSpPr txBox="1">
            <a:spLocks noGrp="1"/>
          </p:cNvSpPr>
          <p:nvPr>
            <p:ph type="body" idx="3"/>
          </p:nvPr>
        </p:nvSpPr>
        <p:spPr>
          <a:xfrm>
            <a:off x="6574122" y="4605025"/>
            <a:ext cx="648208" cy="78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83" name="Google Shape;183;p73"/>
          <p:cNvSpPr txBox="1">
            <a:spLocks noGrp="1"/>
          </p:cNvSpPr>
          <p:nvPr>
            <p:ph type="subTitle" idx="4"/>
          </p:nvPr>
        </p:nvSpPr>
        <p:spPr>
          <a:xfrm>
            <a:off x="1716374" y="2528888"/>
            <a:ext cx="3851999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4" name="Google Shape;184;p73"/>
          <p:cNvSpPr txBox="1">
            <a:spLocks noGrp="1"/>
          </p:cNvSpPr>
          <p:nvPr>
            <p:ph type="body" idx="5"/>
          </p:nvPr>
        </p:nvSpPr>
        <p:spPr>
          <a:xfrm>
            <a:off x="6574122" y="2528888"/>
            <a:ext cx="648208" cy="78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85" name="Google Shape;185;p73"/>
          <p:cNvSpPr txBox="1"/>
          <p:nvPr/>
        </p:nvSpPr>
        <p:spPr>
          <a:xfrm>
            <a:off x="7427625" y="2528888"/>
            <a:ext cx="3840517" cy="106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logica Light"/>
              <a:buNone/>
            </a:pP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73"/>
          <p:cNvSpPr txBox="1">
            <a:spLocks noGrp="1"/>
          </p:cNvSpPr>
          <p:nvPr>
            <p:ph type="body" idx="6"/>
          </p:nvPr>
        </p:nvSpPr>
        <p:spPr>
          <a:xfrm>
            <a:off x="7360170" y="2536669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73"/>
          <p:cNvSpPr txBox="1">
            <a:spLocks noGrp="1"/>
          </p:cNvSpPr>
          <p:nvPr>
            <p:ph type="body" idx="7"/>
          </p:nvPr>
        </p:nvSpPr>
        <p:spPr>
          <a:xfrm>
            <a:off x="7360170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73"/>
          <p:cNvSpPr txBox="1">
            <a:spLocks noGrp="1"/>
          </p:cNvSpPr>
          <p:nvPr>
            <p:ph type="body" idx="8"/>
          </p:nvPr>
        </p:nvSpPr>
        <p:spPr>
          <a:xfrm>
            <a:off x="1716374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карточки иконки">
  <p:cSld name="2 карточки иконки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284d08330cf_0_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800" y="2318400"/>
            <a:ext cx="11017200" cy="3847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284d08330cf_0_14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g284d08330cf_0_140"/>
          <p:cNvSpPr txBox="1">
            <a:spLocks noGrp="1"/>
          </p:cNvSpPr>
          <p:nvPr>
            <p:ph type="subTitle" idx="1"/>
          </p:nvPr>
        </p:nvSpPr>
        <p:spPr>
          <a:xfrm>
            <a:off x="1665318" y="2537225"/>
            <a:ext cx="3534300" cy="3249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3" name="Google Shape;193;g284d08330cf_0_140"/>
          <p:cNvSpPr txBox="1">
            <a:spLocks noGrp="1"/>
          </p:cNvSpPr>
          <p:nvPr>
            <p:ph type="body" idx="2"/>
          </p:nvPr>
        </p:nvSpPr>
        <p:spPr>
          <a:xfrm>
            <a:off x="7299951" y="2536669"/>
            <a:ext cx="3567000" cy="3249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g284d08330cf_0_140"/>
          <p:cNvSpPr>
            <a:spLocks noGrp="1"/>
          </p:cNvSpPr>
          <p:nvPr>
            <p:ph type="pic" idx="3"/>
          </p:nvPr>
        </p:nvSpPr>
        <p:spPr>
          <a:xfrm>
            <a:off x="892225" y="2537225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g284d08330cf_0_140"/>
          <p:cNvSpPr>
            <a:spLocks noGrp="1"/>
          </p:cNvSpPr>
          <p:nvPr>
            <p:ph type="pic" idx="4"/>
          </p:nvPr>
        </p:nvSpPr>
        <p:spPr>
          <a:xfrm>
            <a:off x="6526844" y="2536669"/>
            <a:ext cx="540000" cy="540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карточки иконки">
  <p:cSld name="3 карточки иконки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7374" y="2318400"/>
            <a:ext cx="11017249" cy="384781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74"/>
          <p:cNvSpPr>
            <a:spLocks noGrp="1"/>
          </p:cNvSpPr>
          <p:nvPr>
            <p:ph type="pic" idx="2"/>
          </p:nvPr>
        </p:nvSpPr>
        <p:spPr>
          <a:xfrm>
            <a:off x="879482" y="254793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74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74"/>
          <p:cNvSpPr>
            <a:spLocks noGrp="1"/>
          </p:cNvSpPr>
          <p:nvPr>
            <p:ph type="pic" idx="3"/>
          </p:nvPr>
        </p:nvSpPr>
        <p:spPr>
          <a:xfrm>
            <a:off x="4649509" y="254793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74"/>
          <p:cNvSpPr>
            <a:spLocks noGrp="1"/>
          </p:cNvSpPr>
          <p:nvPr>
            <p:ph type="pic" idx="4"/>
          </p:nvPr>
        </p:nvSpPr>
        <p:spPr>
          <a:xfrm>
            <a:off x="8419535" y="254793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Google Shape;202;p74"/>
          <p:cNvSpPr txBox="1">
            <a:spLocks noGrp="1"/>
          </p:cNvSpPr>
          <p:nvPr>
            <p:ph type="subTitle" idx="1"/>
          </p:nvPr>
        </p:nvSpPr>
        <p:spPr>
          <a:xfrm>
            <a:off x="879482" y="4061618"/>
            <a:ext cx="2893472" cy="17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3" name="Google Shape;203;p74"/>
          <p:cNvSpPr txBox="1">
            <a:spLocks noGrp="1"/>
          </p:cNvSpPr>
          <p:nvPr>
            <p:ph type="body" idx="5"/>
          </p:nvPr>
        </p:nvSpPr>
        <p:spPr>
          <a:xfrm>
            <a:off x="4649508" y="4059936"/>
            <a:ext cx="2868059" cy="1793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04" name="Google Shape;204;p74"/>
          <p:cNvSpPr txBox="1">
            <a:spLocks noGrp="1"/>
          </p:cNvSpPr>
          <p:nvPr>
            <p:ph type="body" idx="6"/>
          </p:nvPr>
        </p:nvSpPr>
        <p:spPr>
          <a:xfrm>
            <a:off x="8419534" y="4059936"/>
            <a:ext cx="2868059" cy="1793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05" name="Google Shape;205;p74"/>
          <p:cNvSpPr txBox="1">
            <a:spLocks noGrp="1"/>
          </p:cNvSpPr>
          <p:nvPr>
            <p:ph type="body" idx="7"/>
          </p:nvPr>
        </p:nvSpPr>
        <p:spPr>
          <a:xfrm>
            <a:off x="879482" y="3333381"/>
            <a:ext cx="2868059" cy="487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9pPr>
          </a:lstStyle>
          <a:p>
            <a:endParaRPr/>
          </a:p>
        </p:txBody>
      </p:sp>
      <p:sp>
        <p:nvSpPr>
          <p:cNvPr id="206" name="Google Shape;206;p74"/>
          <p:cNvSpPr txBox="1">
            <a:spLocks noGrp="1"/>
          </p:cNvSpPr>
          <p:nvPr>
            <p:ph type="body" idx="8"/>
          </p:nvPr>
        </p:nvSpPr>
        <p:spPr>
          <a:xfrm>
            <a:off x="4649509" y="3333381"/>
            <a:ext cx="2868059" cy="487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9pPr>
          </a:lstStyle>
          <a:p>
            <a:endParaRPr/>
          </a:p>
        </p:txBody>
      </p:sp>
      <p:sp>
        <p:nvSpPr>
          <p:cNvPr id="207" name="Google Shape;207;p74"/>
          <p:cNvSpPr txBox="1">
            <a:spLocks noGrp="1"/>
          </p:cNvSpPr>
          <p:nvPr>
            <p:ph type="body" idx="9"/>
          </p:nvPr>
        </p:nvSpPr>
        <p:spPr>
          <a:xfrm>
            <a:off x="8419535" y="3333381"/>
            <a:ext cx="2868059" cy="487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">
  <p:cSld name="Таблица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карточки иконки 1">
  <p:cSld name="4 карточки с иконками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284d08330cf_0_1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800" y="2318400"/>
            <a:ext cx="11016000" cy="38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284d08330cf_0_162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g284d08330cf_0_162"/>
          <p:cNvSpPr txBox="1">
            <a:spLocks noGrp="1"/>
          </p:cNvSpPr>
          <p:nvPr>
            <p:ph type="subTitle" idx="1"/>
          </p:nvPr>
        </p:nvSpPr>
        <p:spPr>
          <a:xfrm>
            <a:off x="1753849" y="2528888"/>
            <a:ext cx="3851999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2" name="Google Shape;212;g284d08330cf_0_162"/>
          <p:cNvSpPr txBox="1">
            <a:spLocks noGrp="1"/>
          </p:cNvSpPr>
          <p:nvPr>
            <p:ph type="body" idx="2"/>
          </p:nvPr>
        </p:nvSpPr>
        <p:spPr>
          <a:xfrm>
            <a:off x="7397645" y="2536669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13" name="Google Shape;213;g284d08330cf_0_162"/>
          <p:cNvSpPr txBox="1">
            <a:spLocks noGrp="1"/>
          </p:cNvSpPr>
          <p:nvPr>
            <p:ph type="body" idx="3"/>
          </p:nvPr>
        </p:nvSpPr>
        <p:spPr>
          <a:xfrm>
            <a:off x="7397645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14" name="Google Shape;214;g284d08330cf_0_162"/>
          <p:cNvSpPr txBox="1">
            <a:spLocks noGrp="1"/>
          </p:cNvSpPr>
          <p:nvPr>
            <p:ph type="body" idx="4"/>
          </p:nvPr>
        </p:nvSpPr>
        <p:spPr>
          <a:xfrm>
            <a:off x="1753849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15" name="Google Shape;215;g284d08330cf_0_162"/>
          <p:cNvSpPr>
            <a:spLocks noGrp="1"/>
          </p:cNvSpPr>
          <p:nvPr>
            <p:ph type="pic" idx="5"/>
          </p:nvPr>
        </p:nvSpPr>
        <p:spPr>
          <a:xfrm>
            <a:off x="879482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g284d08330cf_0_162"/>
          <p:cNvSpPr>
            <a:spLocks noGrp="1"/>
          </p:cNvSpPr>
          <p:nvPr>
            <p:ph type="pic" idx="6"/>
          </p:nvPr>
        </p:nvSpPr>
        <p:spPr>
          <a:xfrm>
            <a:off x="879482" y="458254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g284d08330cf_0_162"/>
          <p:cNvSpPr>
            <a:spLocks noGrp="1"/>
          </p:cNvSpPr>
          <p:nvPr>
            <p:ph type="pic" idx="7"/>
          </p:nvPr>
        </p:nvSpPr>
        <p:spPr>
          <a:xfrm>
            <a:off x="6523279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g284d08330cf_0_162"/>
          <p:cNvSpPr>
            <a:spLocks noGrp="1"/>
          </p:cNvSpPr>
          <p:nvPr>
            <p:ph type="pic" idx="8"/>
          </p:nvPr>
        </p:nvSpPr>
        <p:spPr>
          <a:xfrm>
            <a:off x="6523279" y="4590035"/>
            <a:ext cx="540000" cy="540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карточек">
  <p:cSld name="5 карточек с иконками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800" y="2318400"/>
            <a:ext cx="11017763" cy="38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75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75"/>
          <p:cNvSpPr txBox="1">
            <a:spLocks noGrp="1"/>
          </p:cNvSpPr>
          <p:nvPr>
            <p:ph type="body" idx="1"/>
          </p:nvPr>
        </p:nvSpPr>
        <p:spPr>
          <a:xfrm>
            <a:off x="879481" y="5310750"/>
            <a:ext cx="2827200" cy="57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23" name="Google Shape;223;p75"/>
          <p:cNvSpPr txBox="1">
            <a:spLocks noGrp="1"/>
          </p:cNvSpPr>
          <p:nvPr>
            <p:ph type="body" idx="2"/>
          </p:nvPr>
        </p:nvSpPr>
        <p:spPr>
          <a:xfrm>
            <a:off x="8329593" y="5310750"/>
            <a:ext cx="2844000" cy="57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24" name="Google Shape;224;p75"/>
          <p:cNvSpPr txBox="1">
            <a:spLocks noGrp="1"/>
          </p:cNvSpPr>
          <p:nvPr>
            <p:ph type="body" idx="3"/>
          </p:nvPr>
        </p:nvSpPr>
        <p:spPr>
          <a:xfrm>
            <a:off x="4612033" y="3270225"/>
            <a:ext cx="2844000" cy="26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25" name="Google Shape;225;p75"/>
          <p:cNvSpPr txBox="1">
            <a:spLocks noGrp="1"/>
          </p:cNvSpPr>
          <p:nvPr>
            <p:ph type="body" idx="4"/>
          </p:nvPr>
        </p:nvSpPr>
        <p:spPr>
          <a:xfrm>
            <a:off x="8329592" y="3270225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26" name="Google Shape;226;p75"/>
          <p:cNvSpPr>
            <a:spLocks noGrp="1"/>
          </p:cNvSpPr>
          <p:nvPr>
            <p:ph type="pic" idx="5"/>
          </p:nvPr>
        </p:nvSpPr>
        <p:spPr>
          <a:xfrm>
            <a:off x="879482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75"/>
          <p:cNvSpPr>
            <a:spLocks noGrp="1"/>
          </p:cNvSpPr>
          <p:nvPr>
            <p:ph type="pic" idx="6"/>
          </p:nvPr>
        </p:nvSpPr>
        <p:spPr>
          <a:xfrm>
            <a:off x="879482" y="459753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75"/>
          <p:cNvSpPr>
            <a:spLocks noGrp="1"/>
          </p:cNvSpPr>
          <p:nvPr>
            <p:ph type="pic" idx="7"/>
          </p:nvPr>
        </p:nvSpPr>
        <p:spPr>
          <a:xfrm>
            <a:off x="4612033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75"/>
          <p:cNvSpPr>
            <a:spLocks noGrp="1"/>
          </p:cNvSpPr>
          <p:nvPr>
            <p:ph type="pic" idx="8"/>
          </p:nvPr>
        </p:nvSpPr>
        <p:spPr>
          <a:xfrm>
            <a:off x="8329594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75"/>
          <p:cNvSpPr>
            <a:spLocks noGrp="1"/>
          </p:cNvSpPr>
          <p:nvPr>
            <p:ph type="pic" idx="9"/>
          </p:nvPr>
        </p:nvSpPr>
        <p:spPr>
          <a:xfrm>
            <a:off x="8329594" y="459753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75"/>
          <p:cNvSpPr txBox="1">
            <a:spLocks noGrp="1"/>
          </p:cNvSpPr>
          <p:nvPr>
            <p:ph type="body" idx="13"/>
          </p:nvPr>
        </p:nvSpPr>
        <p:spPr>
          <a:xfrm>
            <a:off x="879481" y="3261944"/>
            <a:ext cx="2827200" cy="57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карточек 1">
  <p:cSld name="6 карточек с иконками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284d08330cf_0_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800" y="2318038"/>
            <a:ext cx="11016000" cy="384787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284d08330cf_0_5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latin typeface="Geologica Medium"/>
                <a:ea typeface="Geologica Medium"/>
                <a:cs typeface="Geologica Medium"/>
                <a:sym typeface="Geologi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9pPr>
          </a:lstStyle>
          <a:p>
            <a:endParaRPr/>
          </a:p>
        </p:txBody>
      </p:sp>
      <p:sp>
        <p:nvSpPr>
          <p:cNvPr id="235" name="Google Shape;235;g284d08330cf_0_50"/>
          <p:cNvSpPr>
            <a:spLocks noGrp="1"/>
          </p:cNvSpPr>
          <p:nvPr>
            <p:ph type="pic" idx="2"/>
          </p:nvPr>
        </p:nvSpPr>
        <p:spPr>
          <a:xfrm>
            <a:off x="879482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g284d08330cf_0_50"/>
          <p:cNvSpPr>
            <a:spLocks noGrp="1"/>
          </p:cNvSpPr>
          <p:nvPr>
            <p:ph type="pic" idx="3"/>
          </p:nvPr>
        </p:nvSpPr>
        <p:spPr>
          <a:xfrm>
            <a:off x="4612033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g284d08330cf_0_50"/>
          <p:cNvSpPr>
            <a:spLocks noGrp="1"/>
          </p:cNvSpPr>
          <p:nvPr>
            <p:ph type="pic" idx="4"/>
          </p:nvPr>
        </p:nvSpPr>
        <p:spPr>
          <a:xfrm>
            <a:off x="8329594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g284d08330cf_0_50"/>
          <p:cNvSpPr txBox="1">
            <a:spLocks noGrp="1"/>
          </p:cNvSpPr>
          <p:nvPr>
            <p:ph type="body" idx="1"/>
          </p:nvPr>
        </p:nvSpPr>
        <p:spPr>
          <a:xfrm>
            <a:off x="8329592" y="3270225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g284d08330cf_0_50"/>
          <p:cNvSpPr txBox="1">
            <a:spLocks noGrp="1"/>
          </p:cNvSpPr>
          <p:nvPr>
            <p:ph type="body" idx="5"/>
          </p:nvPr>
        </p:nvSpPr>
        <p:spPr>
          <a:xfrm>
            <a:off x="4612031" y="3270225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g284d08330cf_0_50"/>
          <p:cNvSpPr>
            <a:spLocks noGrp="1"/>
          </p:cNvSpPr>
          <p:nvPr>
            <p:ph type="pic" idx="6"/>
          </p:nvPr>
        </p:nvSpPr>
        <p:spPr>
          <a:xfrm>
            <a:off x="879482" y="4597531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g284d08330cf_0_50"/>
          <p:cNvSpPr>
            <a:spLocks noGrp="1"/>
          </p:cNvSpPr>
          <p:nvPr>
            <p:ph type="pic" idx="7"/>
          </p:nvPr>
        </p:nvSpPr>
        <p:spPr>
          <a:xfrm>
            <a:off x="4612033" y="4597531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g284d08330cf_0_50"/>
          <p:cNvSpPr>
            <a:spLocks noGrp="1"/>
          </p:cNvSpPr>
          <p:nvPr>
            <p:ph type="pic" idx="8"/>
          </p:nvPr>
        </p:nvSpPr>
        <p:spPr>
          <a:xfrm>
            <a:off x="8329594" y="4597531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Google Shape;243;g284d08330cf_0_50"/>
          <p:cNvSpPr txBox="1">
            <a:spLocks noGrp="1"/>
          </p:cNvSpPr>
          <p:nvPr>
            <p:ph type="body" idx="9"/>
          </p:nvPr>
        </p:nvSpPr>
        <p:spPr>
          <a:xfrm>
            <a:off x="8329592" y="5311436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g284d08330cf_0_50"/>
          <p:cNvSpPr txBox="1">
            <a:spLocks noGrp="1"/>
          </p:cNvSpPr>
          <p:nvPr>
            <p:ph type="body" idx="13"/>
          </p:nvPr>
        </p:nvSpPr>
        <p:spPr>
          <a:xfrm>
            <a:off x="879480" y="5311436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g284d08330cf_0_50"/>
          <p:cNvSpPr txBox="1">
            <a:spLocks noGrp="1"/>
          </p:cNvSpPr>
          <p:nvPr>
            <p:ph type="body" idx="14"/>
          </p:nvPr>
        </p:nvSpPr>
        <p:spPr>
          <a:xfrm>
            <a:off x="4612031" y="5311436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g284d08330cf_0_50"/>
          <p:cNvSpPr txBox="1">
            <a:spLocks noGrp="1"/>
          </p:cNvSpPr>
          <p:nvPr>
            <p:ph type="body" idx="15"/>
          </p:nvPr>
        </p:nvSpPr>
        <p:spPr>
          <a:xfrm>
            <a:off x="879481" y="3261944"/>
            <a:ext cx="2827200" cy="57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 qr">
  <p:cSld name="Финальный слайд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870f9e6fac_0_71"/>
          <p:cNvSpPr/>
          <p:nvPr/>
        </p:nvSpPr>
        <p:spPr>
          <a:xfrm>
            <a:off x="7997251" y="586452"/>
            <a:ext cx="3600000" cy="3600000"/>
          </a:xfrm>
          <a:prstGeom prst="roundRect">
            <a:avLst>
              <a:gd name="adj" fmla="val 839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g2870f9e6fac_0_71"/>
          <p:cNvSpPr txBox="1">
            <a:spLocks noGrp="1"/>
          </p:cNvSpPr>
          <p:nvPr>
            <p:ph type="body" idx="1"/>
          </p:nvPr>
        </p:nvSpPr>
        <p:spPr>
          <a:xfrm>
            <a:off x="587375" y="4171415"/>
            <a:ext cx="65310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g2870f9e6fac_0_71"/>
          <p:cNvSpPr txBox="1">
            <a:spLocks noGrp="1"/>
          </p:cNvSpPr>
          <p:nvPr>
            <p:ph type="title"/>
          </p:nvPr>
        </p:nvSpPr>
        <p:spPr>
          <a:xfrm>
            <a:off x="587376" y="586452"/>
            <a:ext cx="6531000" cy="28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pic>
        <p:nvPicPr>
          <p:cNvPr id="251" name="Google Shape;251;g2870f9e6fac_0_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0871" y="5935162"/>
            <a:ext cx="1130917" cy="29976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870f9e6fac_0_71"/>
          <p:cNvSpPr txBox="1">
            <a:spLocks noGrp="1"/>
          </p:cNvSpPr>
          <p:nvPr>
            <p:ph type="body" idx="2"/>
          </p:nvPr>
        </p:nvSpPr>
        <p:spPr>
          <a:xfrm>
            <a:off x="8183217" y="5870781"/>
            <a:ext cx="34215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3" name="Google Shape;253;g2870f9e6fac_0_71"/>
          <p:cNvSpPr>
            <a:spLocks noGrp="1"/>
          </p:cNvSpPr>
          <p:nvPr>
            <p:ph type="pic" idx="3"/>
          </p:nvPr>
        </p:nvSpPr>
        <p:spPr>
          <a:xfrm>
            <a:off x="8192551" y="781752"/>
            <a:ext cx="3209400" cy="3209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254" name="Google Shape;254;g2870f9e6fac_0_71"/>
          <p:cNvSpPr txBox="1">
            <a:spLocks noGrp="1"/>
          </p:cNvSpPr>
          <p:nvPr>
            <p:ph type="body" idx="4"/>
          </p:nvPr>
        </p:nvSpPr>
        <p:spPr>
          <a:xfrm>
            <a:off x="594748" y="4598572"/>
            <a:ext cx="6523627" cy="675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⏤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⏤"/>
              <a:defRPr/>
            </a:lvl3pPr>
            <a:lvl4pPr marL="1828800" lvl="3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⏤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+скриншот">
  <p:cSld name="Заголовок+скриншот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1"/>
          <p:cNvSpPr>
            <a:spLocks noGrp="1"/>
          </p:cNvSpPr>
          <p:nvPr>
            <p:ph type="pic" idx="2"/>
          </p:nvPr>
        </p:nvSpPr>
        <p:spPr>
          <a:xfrm>
            <a:off x="587375" y="2020957"/>
            <a:ext cx="11017251" cy="4144893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p81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ноформатные скрины">
  <p:cSld name="Разноформатные скрины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1"/>
          <p:cNvSpPr>
            <a:spLocks noGrp="1"/>
          </p:cNvSpPr>
          <p:nvPr>
            <p:ph type="pic" idx="2"/>
          </p:nvPr>
        </p:nvSpPr>
        <p:spPr>
          <a:xfrm>
            <a:off x="7004304" y="584200"/>
            <a:ext cx="4600320" cy="5581650"/>
          </a:xfrm>
          <a:prstGeom prst="roundRect">
            <a:avLst>
              <a:gd name="adj" fmla="val 3731"/>
            </a:avLst>
          </a:prstGeom>
          <a:solidFill>
            <a:schemeClr val="lt1"/>
          </a:solidFill>
          <a:ln w="19050" cap="flat" cmpd="sng">
            <a:solidFill>
              <a:schemeClr val="dk1">
                <a:alpha val="2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317500" dist="63500" dir="5400000" algn="ctr" rotWithShape="0">
              <a:srgbClr val="595959">
                <a:alpha val="20000"/>
              </a:srgbClr>
            </a:outerShdw>
          </a:effectLst>
        </p:spPr>
      </p:sp>
      <p:sp>
        <p:nvSpPr>
          <p:cNvPr id="260" name="Google Shape;260;p101"/>
          <p:cNvSpPr>
            <a:spLocks noGrp="1"/>
          </p:cNvSpPr>
          <p:nvPr>
            <p:ph type="pic" idx="3"/>
          </p:nvPr>
        </p:nvSpPr>
        <p:spPr>
          <a:xfrm>
            <a:off x="587374" y="584200"/>
            <a:ext cx="6069458" cy="3603752"/>
          </a:xfrm>
          <a:prstGeom prst="roundRect">
            <a:avLst>
              <a:gd name="adj" fmla="val 5374"/>
            </a:avLst>
          </a:prstGeom>
          <a:solidFill>
            <a:schemeClr val="lt1"/>
          </a:solidFill>
          <a:ln w="19050" cap="flat" cmpd="sng">
            <a:solidFill>
              <a:schemeClr val="dk1">
                <a:alpha val="2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317500" dist="63500" dir="5400000" algn="ctr" rotWithShape="0">
              <a:srgbClr val="595959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тезиса на слайде">
  <p:cSld name="2 тезиса на слайде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4"/>
          <p:cNvSpPr txBox="1">
            <a:spLocks noGrp="1"/>
          </p:cNvSpPr>
          <p:nvPr>
            <p:ph type="body" idx="1"/>
          </p:nvPr>
        </p:nvSpPr>
        <p:spPr>
          <a:xfrm>
            <a:off x="587375" y="1115711"/>
            <a:ext cx="6943247" cy="158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54"/>
          <p:cNvSpPr txBox="1">
            <a:spLocks noGrp="1"/>
          </p:cNvSpPr>
          <p:nvPr>
            <p:ph type="body" idx="2"/>
          </p:nvPr>
        </p:nvSpPr>
        <p:spPr>
          <a:xfrm>
            <a:off x="4663429" y="3429000"/>
            <a:ext cx="6943247" cy="158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в">
  <p:cSld name="4 факта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1"/>
          <p:cNvSpPr txBox="1">
            <a:spLocks noGrp="1"/>
          </p:cNvSpPr>
          <p:nvPr>
            <p:ph type="subTitle" idx="1"/>
          </p:nvPr>
        </p:nvSpPr>
        <p:spPr>
          <a:xfrm>
            <a:off x="600231" y="4328998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6" name="Google Shape;266;p61"/>
          <p:cNvSpPr txBox="1">
            <a:spLocks noGrp="1"/>
          </p:cNvSpPr>
          <p:nvPr>
            <p:ph type="body" idx="2"/>
          </p:nvPr>
        </p:nvSpPr>
        <p:spPr>
          <a:xfrm>
            <a:off x="4362301" y="3533709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61"/>
          <p:cNvSpPr txBox="1">
            <a:spLocks noGrp="1"/>
          </p:cNvSpPr>
          <p:nvPr>
            <p:ph type="body" idx="3"/>
          </p:nvPr>
        </p:nvSpPr>
        <p:spPr>
          <a:xfrm>
            <a:off x="814886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61"/>
          <p:cNvSpPr txBox="1">
            <a:spLocks noGrp="1"/>
          </p:cNvSpPr>
          <p:nvPr>
            <p:ph type="body" idx="4"/>
          </p:nvPr>
        </p:nvSpPr>
        <p:spPr>
          <a:xfrm>
            <a:off x="600231" y="3358933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269" name="Google Shape;269;p61"/>
          <p:cNvSpPr txBox="1">
            <a:spLocks noGrp="1"/>
          </p:cNvSpPr>
          <p:nvPr>
            <p:ph type="body" idx="5"/>
          </p:nvPr>
        </p:nvSpPr>
        <p:spPr>
          <a:xfrm>
            <a:off x="4362302" y="2550355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270" name="Google Shape;270;p61"/>
          <p:cNvSpPr txBox="1">
            <a:spLocks noGrp="1"/>
          </p:cNvSpPr>
          <p:nvPr>
            <p:ph type="body" idx="6"/>
          </p:nvPr>
        </p:nvSpPr>
        <p:spPr>
          <a:xfrm>
            <a:off x="8148863" y="3809879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271" name="Google Shape;271;p61"/>
          <p:cNvSpPr txBox="1">
            <a:spLocks noGrp="1"/>
          </p:cNvSpPr>
          <p:nvPr>
            <p:ph type="body" idx="7"/>
          </p:nvPr>
        </p:nvSpPr>
        <p:spPr>
          <a:xfrm>
            <a:off x="814886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61"/>
          <p:cNvSpPr txBox="1">
            <a:spLocks noGrp="1"/>
          </p:cNvSpPr>
          <p:nvPr>
            <p:ph type="body" idx="8"/>
          </p:nvPr>
        </p:nvSpPr>
        <p:spPr>
          <a:xfrm>
            <a:off x="8148863" y="1382737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273" name="Google Shape;273;p61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 фото вертик">
  <p:cSld name="1_ фото вертик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8"/>
          <p:cNvSpPr txBox="1">
            <a:spLocks noGrp="1"/>
          </p:cNvSpPr>
          <p:nvPr>
            <p:ph type="body" idx="1"/>
          </p:nvPr>
        </p:nvSpPr>
        <p:spPr>
          <a:xfrm>
            <a:off x="587376" y="2528888"/>
            <a:ext cx="7127874" cy="362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⏤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⏤"/>
              <a:defRPr/>
            </a:lvl3pPr>
            <a:lvl4pPr marL="1828800" lvl="3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⏤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76" name="Google Shape;276;p68"/>
          <p:cNvSpPr txBox="1">
            <a:spLocks noGrp="1"/>
          </p:cNvSpPr>
          <p:nvPr>
            <p:ph type="title"/>
          </p:nvPr>
        </p:nvSpPr>
        <p:spPr>
          <a:xfrm>
            <a:off x="587376" y="584200"/>
            <a:ext cx="7127874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9pPr>
          </a:lstStyle>
          <a:p>
            <a:endParaRPr/>
          </a:p>
        </p:txBody>
      </p:sp>
      <p:sp>
        <p:nvSpPr>
          <p:cNvPr id="277" name="Google Shape;277;p68"/>
          <p:cNvSpPr>
            <a:spLocks noGrp="1"/>
          </p:cNvSpPr>
          <p:nvPr>
            <p:ph type="pic" idx="2"/>
          </p:nvPr>
        </p:nvSpPr>
        <p:spPr>
          <a:xfrm>
            <a:off x="8112626" y="587200"/>
            <a:ext cx="3491999" cy="5573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фото 1 1">
  <p:cSld name="2 фото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84d08330cf_0_20"/>
          <p:cNvSpPr>
            <a:spLocks noGrp="1"/>
          </p:cNvSpPr>
          <p:nvPr>
            <p:ph type="pic" idx="2"/>
          </p:nvPr>
        </p:nvSpPr>
        <p:spPr>
          <a:xfrm>
            <a:off x="8112626" y="587200"/>
            <a:ext cx="3491999" cy="5573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80" name="Google Shape;280;g284d08330cf_0_20"/>
          <p:cNvSpPr>
            <a:spLocks noGrp="1"/>
          </p:cNvSpPr>
          <p:nvPr>
            <p:ph type="pic" idx="3"/>
          </p:nvPr>
        </p:nvSpPr>
        <p:spPr>
          <a:xfrm>
            <a:off x="587375" y="587376"/>
            <a:ext cx="7238849" cy="5573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овый">
  <p:cSld name="Текстовый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2"/>
          <p:cNvSpPr txBox="1">
            <a:spLocks noGrp="1"/>
          </p:cNvSpPr>
          <p:nvPr>
            <p:ph type="body" idx="1"/>
          </p:nvPr>
        </p:nvSpPr>
        <p:spPr>
          <a:xfrm>
            <a:off x="587375" y="584200"/>
            <a:ext cx="11017250" cy="558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текст в 3 колонки">
  <p:cSld name="Заголовок + текст в 3 колонки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83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9pPr>
          </a:lstStyle>
          <a:p>
            <a:endParaRPr/>
          </a:p>
        </p:txBody>
      </p:sp>
      <p:sp>
        <p:nvSpPr>
          <p:cNvPr id="283" name="Google Shape;283;p83"/>
          <p:cNvSpPr txBox="1">
            <a:spLocks noGrp="1"/>
          </p:cNvSpPr>
          <p:nvPr>
            <p:ph type="body" idx="1"/>
          </p:nvPr>
        </p:nvSpPr>
        <p:spPr>
          <a:xfrm>
            <a:off x="4195798" y="4529684"/>
            <a:ext cx="2884488" cy="163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84" name="Google Shape;284;p83"/>
          <p:cNvSpPr txBox="1">
            <a:spLocks noGrp="1"/>
          </p:cNvSpPr>
          <p:nvPr>
            <p:ph type="body" idx="2"/>
          </p:nvPr>
        </p:nvSpPr>
        <p:spPr>
          <a:xfrm>
            <a:off x="7793104" y="4529684"/>
            <a:ext cx="2884488" cy="163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85" name="Google Shape;285;p83"/>
          <p:cNvSpPr txBox="1">
            <a:spLocks noGrp="1"/>
          </p:cNvSpPr>
          <p:nvPr>
            <p:ph type="body" idx="3"/>
          </p:nvPr>
        </p:nvSpPr>
        <p:spPr>
          <a:xfrm>
            <a:off x="586324" y="4529684"/>
            <a:ext cx="2884488" cy="163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в 1 строку + список">
  <p:cSld name="Заголовок в 1 строку + список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0"/>
          <p:cNvSpPr txBox="1">
            <a:spLocks noGrp="1"/>
          </p:cNvSpPr>
          <p:nvPr>
            <p:ph type="body" idx="1"/>
          </p:nvPr>
        </p:nvSpPr>
        <p:spPr>
          <a:xfrm>
            <a:off x="587375" y="2528889"/>
            <a:ext cx="11017251" cy="363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5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5ACBF0"/>
          </p15:clr>
        </p15:guide>
        <p15:guide id="2" orient="horz" pos="1593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текст 2 колонки">
  <p:cSld name="Заголовок + текст 2 колонки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1"/>
          <p:cNvSpPr txBox="1">
            <a:spLocks noGrp="1"/>
          </p:cNvSpPr>
          <p:nvPr>
            <p:ph type="body" idx="1"/>
          </p:nvPr>
        </p:nvSpPr>
        <p:spPr>
          <a:xfrm>
            <a:off x="587374" y="2528888"/>
            <a:ext cx="5220000" cy="363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1"/>
          <p:cNvSpPr txBox="1">
            <a:spLocks noGrp="1"/>
          </p:cNvSpPr>
          <p:nvPr>
            <p:ph type="body" idx="2"/>
          </p:nvPr>
        </p:nvSpPr>
        <p:spPr>
          <a:xfrm>
            <a:off x="6384624" y="2528888"/>
            <a:ext cx="5220000" cy="363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1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5ACBF0"/>
          </p15:clr>
        </p15:guide>
        <p15:guide id="2" orient="horz" pos="1593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 3">
  <p:cSld name="Титул 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870f9e6fac_0_7"/>
          <p:cNvSpPr txBox="1">
            <a:spLocks noGrp="1"/>
          </p:cNvSpPr>
          <p:nvPr>
            <p:ph type="title"/>
          </p:nvPr>
        </p:nvSpPr>
        <p:spPr>
          <a:xfrm>
            <a:off x="594749" y="584200"/>
            <a:ext cx="54000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38" name="Google Shape;38;g2870f9e6fac_0_7"/>
          <p:cNvSpPr>
            <a:spLocks noGrp="1"/>
          </p:cNvSpPr>
          <p:nvPr>
            <p:ph type="pic" idx="2"/>
          </p:nvPr>
        </p:nvSpPr>
        <p:spPr>
          <a:xfrm>
            <a:off x="7098224" y="584200"/>
            <a:ext cx="4500000" cy="558164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9" name="Google Shape;39;g2870f9e6fac_0_7"/>
          <p:cNvSpPr txBox="1">
            <a:spLocks noGrp="1"/>
          </p:cNvSpPr>
          <p:nvPr>
            <p:ph type="body" idx="1"/>
          </p:nvPr>
        </p:nvSpPr>
        <p:spPr>
          <a:xfrm>
            <a:off x="594748" y="4218108"/>
            <a:ext cx="5400000" cy="34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g2870f9e6fac_0_7"/>
          <p:cNvSpPr txBox="1">
            <a:spLocks noGrp="1"/>
          </p:cNvSpPr>
          <p:nvPr>
            <p:ph type="body" idx="3"/>
          </p:nvPr>
        </p:nvSpPr>
        <p:spPr>
          <a:xfrm>
            <a:off x="594748" y="4598572"/>
            <a:ext cx="5399999" cy="675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1" name="Google Shape;41;g2870f9e6fac_0_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0871" y="5935162"/>
            <a:ext cx="1130919" cy="29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Титул 3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0871" y="5935162"/>
            <a:ext cx="1130919" cy="29976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7"/>
          <p:cNvSpPr txBox="1">
            <a:spLocks noGrp="1"/>
          </p:cNvSpPr>
          <p:nvPr>
            <p:ph type="title"/>
          </p:nvPr>
        </p:nvSpPr>
        <p:spPr>
          <a:xfrm>
            <a:off x="594749" y="584200"/>
            <a:ext cx="7588468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45" name="Google Shape;45;p67"/>
          <p:cNvSpPr txBox="1">
            <a:spLocks noGrp="1"/>
          </p:cNvSpPr>
          <p:nvPr>
            <p:ph type="body" idx="1"/>
          </p:nvPr>
        </p:nvSpPr>
        <p:spPr>
          <a:xfrm>
            <a:off x="8183217" y="5875893"/>
            <a:ext cx="3421408" cy="29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7"/>
          <p:cNvSpPr txBox="1">
            <a:spLocks noGrp="1"/>
          </p:cNvSpPr>
          <p:nvPr>
            <p:ph type="body" idx="2"/>
          </p:nvPr>
        </p:nvSpPr>
        <p:spPr>
          <a:xfrm>
            <a:off x="594748" y="4218108"/>
            <a:ext cx="5400000" cy="34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7"/>
          <p:cNvSpPr txBox="1">
            <a:spLocks noGrp="1"/>
          </p:cNvSpPr>
          <p:nvPr>
            <p:ph type="body" idx="3"/>
          </p:nvPr>
        </p:nvSpPr>
        <p:spPr>
          <a:xfrm>
            <a:off x="594748" y="4598572"/>
            <a:ext cx="5399999" cy="675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в 1 строку + текст">
  <p:cSld name="Заголовок в 1 строку + текст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5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5"/>
          <p:cNvSpPr txBox="1">
            <a:spLocks noGrp="1"/>
          </p:cNvSpPr>
          <p:nvPr>
            <p:ph type="body" idx="1"/>
          </p:nvPr>
        </p:nvSpPr>
        <p:spPr>
          <a:xfrm>
            <a:off x="587375" y="2528888"/>
            <a:ext cx="11017251" cy="3636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5ACBF0"/>
          </p15:clr>
        </p15:guide>
        <p15:guide id="2" orient="horz" pos="1593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8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106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sz="4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48"/>
          <p:cNvSpPr txBox="1">
            <a:spLocks noGrp="1"/>
          </p:cNvSpPr>
          <p:nvPr>
            <p:ph type="body" idx="1"/>
          </p:nvPr>
        </p:nvSpPr>
        <p:spPr>
          <a:xfrm>
            <a:off x="587375" y="1825625"/>
            <a:ext cx="11017249" cy="434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Char char="•"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⏤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⏤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⏤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" name="Google Shape;12;p48"/>
          <p:cNvSpPr txBox="1">
            <a:spLocks noGrp="1"/>
          </p:cNvSpPr>
          <p:nvPr>
            <p:ph type="dt" idx="10"/>
          </p:nvPr>
        </p:nvSpPr>
        <p:spPr>
          <a:xfrm>
            <a:off x="5873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" name="Google Shape;13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48"/>
          <p:cNvSpPr txBox="1">
            <a:spLocks noGrp="1"/>
          </p:cNvSpPr>
          <p:nvPr>
            <p:ph type="sldNum" idx="12"/>
          </p:nvPr>
        </p:nvSpPr>
        <p:spPr>
          <a:xfrm>
            <a:off x="886142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8">
          <p15:clr>
            <a:srgbClr val="F26B43"/>
          </p15:clr>
        </p15:guide>
        <p15:guide id="2" pos="370">
          <p15:clr>
            <a:srgbClr val="F26B43"/>
          </p15:clr>
        </p15:guide>
        <p15:guide id="3" pos="7310">
          <p15:clr>
            <a:srgbClr val="F26B43"/>
          </p15:clr>
        </p15:guide>
        <p15:guide id="4" orient="horz" pos="38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ntur-courses/exceptions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"/>
          <p:cNvSpPr txBox="1">
            <a:spLocks noGrp="1"/>
          </p:cNvSpPr>
          <p:nvPr>
            <p:ph type="title"/>
          </p:nvPr>
        </p:nvSpPr>
        <p:spPr>
          <a:xfrm>
            <a:off x="594749" y="584200"/>
            <a:ext cx="5400000" cy="3013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 dirty="0" err="1"/>
              <a:t>Exceptions</a:t>
            </a:r>
            <a:endParaRPr dirty="0"/>
          </a:p>
        </p:txBody>
      </p:sp>
      <p:sp>
        <p:nvSpPr>
          <p:cNvPr id="292" name="Google Shape;292;p1"/>
          <p:cNvSpPr txBox="1">
            <a:spLocks noGrp="1"/>
          </p:cNvSpPr>
          <p:nvPr>
            <p:ph type="body" idx="3"/>
          </p:nvPr>
        </p:nvSpPr>
        <p:spPr>
          <a:xfrm>
            <a:off x="8183217" y="5961666"/>
            <a:ext cx="3421408" cy="29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kontur.ru</a:t>
            </a:r>
            <a:endParaRPr/>
          </a:p>
        </p:txBody>
      </p:sp>
      <p:sp>
        <p:nvSpPr>
          <p:cNvPr id="293" name="Google Shape;293;p1"/>
          <p:cNvSpPr txBox="1"/>
          <p:nvPr/>
        </p:nvSpPr>
        <p:spPr>
          <a:xfrm>
            <a:off x="594748" y="4194658"/>
            <a:ext cx="54000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Имя Фамилия</a:t>
            </a:r>
            <a:endParaRPr sz="2000" dirty="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1"/>
          <p:cNvSpPr txBox="1"/>
          <p:nvPr/>
        </p:nvSpPr>
        <p:spPr>
          <a:xfrm>
            <a:off x="594748" y="4598572"/>
            <a:ext cx="54000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Должность</a:t>
            </a:r>
            <a:endParaRPr sz="2000" dirty="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5" name="Google Shape;295;p1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645214" y="584201"/>
            <a:ext cx="3959400" cy="3959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120ba7d59a_0_101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91860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#3 Обработай ожидаемые проблемы</a:t>
            </a:r>
            <a:endParaRPr/>
          </a:p>
        </p:txBody>
      </p:sp>
      <p:pic>
        <p:nvPicPr>
          <p:cNvPr id="372" name="Google Shape;372;g3120ba7d59a_0_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0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3120ba7d59a_0_101"/>
          <p:cNvSpPr txBox="1"/>
          <p:nvPr/>
        </p:nvSpPr>
        <p:spPr>
          <a:xfrm>
            <a:off x="587375" y="3137775"/>
            <a:ext cx="38832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Некорректный ввод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Ошибка сети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Файл настроек не найден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Нарушение формата файла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g3120ba7d59a_0_101"/>
          <p:cNvSpPr txBox="1"/>
          <p:nvPr/>
        </p:nvSpPr>
        <p:spPr>
          <a:xfrm>
            <a:off x="5822425" y="3137775"/>
            <a:ext cx="42582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Обратись к пользователю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Повтори попытку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Примени другой метод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Уточни сообщение об ошибке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5" name="Google Shape;375;g3120ba7d59a_0_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6653" y="30827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3120ba7d59a_0_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6653" y="36923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3120ba7d59a_0_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6653" y="43019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3120ba7d59a_0_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6653" y="4911592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20ba7d59a_0_130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91860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#4 Не строй логику 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на исключениях</a:t>
            </a:r>
            <a:endParaRPr/>
          </a:p>
        </p:txBody>
      </p:sp>
      <p:pic>
        <p:nvPicPr>
          <p:cNvPr id="384" name="Google Shape;384;g3120ba7d59a_0_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0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3120ba7d59a_0_130"/>
          <p:cNvSpPr txBox="1"/>
          <p:nvPr/>
        </p:nvSpPr>
        <p:spPr>
          <a:xfrm>
            <a:off x="587375" y="2730675"/>
            <a:ext cx="36513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B5CEA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6" name="Google Shape;386;g3120ba7d59a_0_130"/>
          <p:cNvSpPr txBox="1"/>
          <p:nvPr/>
        </p:nvSpPr>
        <p:spPr>
          <a:xfrm>
            <a:off x="5621050" y="2730675"/>
            <a:ext cx="346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TryParse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7" name="Google Shape;387;g3120ba7d59a_0_130"/>
          <p:cNvSpPr txBox="1"/>
          <p:nvPr/>
        </p:nvSpPr>
        <p:spPr>
          <a:xfrm>
            <a:off x="3896375" y="4797475"/>
            <a:ext cx="2568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x300</a:t>
            </a:r>
            <a:endParaRPr sz="70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120ba7d59a_0_162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91860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#5 Минимизируй try,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конкретизируй catch</a:t>
            </a:r>
            <a:endParaRPr/>
          </a:p>
        </p:txBody>
      </p:sp>
      <p:pic>
        <p:nvPicPr>
          <p:cNvPr id="393" name="Google Shape;393;g3120ba7d59a_0_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0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3120ba7d59a_0_162"/>
          <p:cNvSpPr txBox="1"/>
          <p:nvPr/>
        </p:nvSpPr>
        <p:spPr>
          <a:xfrm>
            <a:off x="587375" y="2265450"/>
            <a:ext cx="7169400" cy="4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//...</a:t>
            </a:r>
            <a:endParaRPr sz="20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//...</a:t>
            </a:r>
            <a:endParaRPr sz="20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FormatException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"Incorrect number format"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120ba7d59a_0_173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91860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Логируй все</a:t>
            </a:r>
            <a:endParaRPr/>
          </a:p>
        </p:txBody>
      </p:sp>
      <p:pic>
        <p:nvPicPr>
          <p:cNvPr id="400" name="Google Shape;400;g3120ba7d59a_0_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0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120ba7d59a_0_179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91860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#6 Создай глобальный обработчик</a:t>
            </a:r>
            <a:endParaRPr/>
          </a:p>
        </p:txBody>
      </p:sp>
      <p:pic>
        <p:nvPicPr>
          <p:cNvPr id="406" name="Google Shape;406;g3120ba7d59a_0_1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0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3120ba7d59a_0_179"/>
          <p:cNvSpPr txBox="1"/>
          <p:nvPr/>
        </p:nvSpPr>
        <p:spPr>
          <a:xfrm>
            <a:off x="587375" y="1858500"/>
            <a:ext cx="8968500" cy="5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DoEverything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// залогировать e для отладки и расследований</a:t>
            </a:r>
            <a:endParaRPr sz="20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// показать грустного котёнка пользователю</a:t>
            </a:r>
            <a:endParaRPr sz="20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120ba7d59a_0_187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91860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В том числе на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каждый поток!</a:t>
            </a:r>
            <a:endParaRPr/>
          </a:p>
        </p:txBody>
      </p:sp>
      <p:pic>
        <p:nvPicPr>
          <p:cNvPr id="413" name="Google Shape;413;g3120ba7d59a_0_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3120ba7d59a_0_187"/>
          <p:cNvSpPr txBox="1"/>
          <p:nvPr/>
        </p:nvSpPr>
        <p:spPr>
          <a:xfrm>
            <a:off x="587375" y="2872625"/>
            <a:ext cx="8968500" cy="21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StartProcessing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ProcessData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20ba7d59a_0_194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91860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DRY</a:t>
            </a:r>
            <a:endParaRPr/>
          </a:p>
        </p:txBody>
      </p:sp>
      <p:pic>
        <p:nvPicPr>
          <p:cNvPr id="420" name="Google Shape;420;g3120ba7d59a_0_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3120ba7d59a_0_194"/>
          <p:cNvSpPr txBox="1"/>
          <p:nvPr/>
        </p:nvSpPr>
        <p:spPr>
          <a:xfrm>
            <a:off x="587375" y="1707100"/>
            <a:ext cx="8968500" cy="5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HandleErrors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// залогировать e для отладки и расследований</a:t>
            </a:r>
            <a:endParaRPr sz="20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// показать грустного котёнка пользователю</a:t>
            </a:r>
            <a:endParaRPr sz="20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120ba7d59a_0_201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91860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В том числе на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каждый поток!</a:t>
            </a:r>
            <a:endParaRPr/>
          </a:p>
        </p:txBody>
      </p:sp>
      <p:pic>
        <p:nvPicPr>
          <p:cNvPr id="427" name="Google Shape;427;g3120ba7d59a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3120ba7d59a_0_201"/>
          <p:cNvSpPr txBox="1"/>
          <p:nvPr/>
        </p:nvSpPr>
        <p:spPr>
          <a:xfrm>
            <a:off x="587375" y="2872625"/>
            <a:ext cx="89685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StartProcessing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endParaRPr sz="2000">
              <a:solidFill>
                <a:srgbClr val="D4D4D4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HandleErrors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ProcessData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120ba7d59a_0_208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91860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И, возможно,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в действиях GUI</a:t>
            </a:r>
            <a:endParaRPr/>
          </a:p>
        </p:txBody>
      </p:sp>
      <p:pic>
        <p:nvPicPr>
          <p:cNvPr id="434" name="Google Shape;434;g3120ba7d59a_0_2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3120ba7d59a_0_208"/>
          <p:cNvSpPr txBox="1"/>
          <p:nvPr/>
        </p:nvSpPr>
        <p:spPr>
          <a:xfrm>
            <a:off x="587375" y="2872625"/>
            <a:ext cx="8968500" cy="17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OnClick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sender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MouseEvent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HandleErrors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PerformUnsafeAction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120ba7d59a_0_215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Как узнать о необработанном исключении</a:t>
            </a:r>
            <a:endParaRPr/>
          </a:p>
        </p:txBody>
      </p:sp>
      <p:pic>
        <p:nvPicPr>
          <p:cNvPr id="441" name="Google Shape;441;g3120ba7d59a_0_2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87" y="365176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3120ba7d59a_0_215"/>
          <p:cNvSpPr txBox="1"/>
          <p:nvPr/>
        </p:nvSpPr>
        <p:spPr>
          <a:xfrm>
            <a:off x="1203263" y="3739056"/>
            <a:ext cx="8827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AppDomain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CurrentDomain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UnhandledException</a:t>
            </a:r>
            <a:endParaRPr sz="2000">
              <a:solidFill>
                <a:srgbClr val="9CDCFE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ExceptionObject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3" name="Google Shape;443;g3120ba7d59a_0_2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87" y="464236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3120ba7d59a_0_215"/>
          <p:cNvSpPr txBox="1"/>
          <p:nvPr/>
        </p:nvSpPr>
        <p:spPr>
          <a:xfrm>
            <a:off x="1203275" y="4729653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Windows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Viewer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(eventvwr)</a:t>
            </a:r>
            <a:endParaRPr sz="2000">
              <a:solidFill>
                <a:srgbClr val="9CDCFE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45" name="Google Shape;445;g3120ba7d59a_0_2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87" y="5232112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3120ba7d59a_0_215"/>
          <p:cNvSpPr txBox="1"/>
          <p:nvPr/>
        </p:nvSpPr>
        <p:spPr>
          <a:xfrm>
            <a:off x="1203275" y="5293020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C699E3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ru-RU" sz="2000">
                <a:solidFill>
                  <a:srgbClr val="F9FAF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/var/log/syslog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61182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Хорош ли код?</a:t>
            </a:r>
            <a:endParaRPr/>
          </a:p>
        </p:txBody>
      </p:sp>
      <p:sp>
        <p:nvSpPr>
          <p:cNvPr id="301" name="Google Shape;301;p39"/>
          <p:cNvSpPr txBox="1"/>
          <p:nvPr/>
        </p:nvSpPr>
        <p:spPr>
          <a:xfrm>
            <a:off x="587375" y="1797550"/>
            <a:ext cx="6853200" cy="4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GetTheMainAnswer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CalculateValue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20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2" name="Google Shape;30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120ba7d59a_0_227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#7 Добавь подробностей - быстрее найдешь ошибку</a:t>
            </a:r>
            <a:endParaRPr/>
          </a:p>
        </p:txBody>
      </p:sp>
      <p:sp>
        <p:nvSpPr>
          <p:cNvPr id="452" name="Google Shape;452;g3120ba7d59a_0_227"/>
          <p:cNvSpPr txBox="1"/>
          <p:nvPr/>
        </p:nvSpPr>
        <p:spPr>
          <a:xfrm>
            <a:off x="587375" y="2293250"/>
            <a:ext cx="8804700" cy="4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ParseLine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Split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ToArray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FormatException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FormatException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$"Incorrect value in line [{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ru-RU" sz="2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}]"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120ba7d59a_0_238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#7 Добавь подробностей - быстрее найдешь ошибку</a:t>
            </a:r>
            <a:endParaRPr/>
          </a:p>
        </p:txBody>
      </p:sp>
      <p:sp>
        <p:nvSpPr>
          <p:cNvPr id="458" name="Google Shape;458;g3120ba7d59a_0_238"/>
          <p:cNvSpPr txBox="1"/>
          <p:nvPr/>
        </p:nvSpPr>
        <p:spPr>
          <a:xfrm>
            <a:off x="587375" y="2293250"/>
            <a:ext cx="8804700" cy="4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ParseLine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Split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ToArray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FormatException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FormatException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$"Incorrect value in line [{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ru-RU" sz="2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}]"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120ba7d59a_0_244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Резюме</a:t>
            </a:r>
            <a:endParaRPr/>
          </a:p>
        </p:txBody>
      </p:sp>
      <p:sp>
        <p:nvSpPr>
          <p:cNvPr id="464" name="Google Shape;464;g3120ba7d59a_0_244"/>
          <p:cNvSpPr txBox="1"/>
          <p:nvPr/>
        </p:nvSpPr>
        <p:spPr>
          <a:xfrm>
            <a:off x="917625" y="2528888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6000" b="1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5" name="Google Shape;465;g3120ba7d59a_0_244"/>
          <p:cNvSpPr txBox="1"/>
          <p:nvPr/>
        </p:nvSpPr>
        <p:spPr>
          <a:xfrm>
            <a:off x="917625" y="4605025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6000" b="1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6" name="Google Shape;466;g3120ba7d59a_0_244"/>
          <p:cNvSpPr txBox="1"/>
          <p:nvPr/>
        </p:nvSpPr>
        <p:spPr>
          <a:xfrm>
            <a:off x="6574122" y="2528888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6000" b="1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g3120ba7d59a_0_244"/>
          <p:cNvSpPr txBox="1"/>
          <p:nvPr/>
        </p:nvSpPr>
        <p:spPr>
          <a:xfrm>
            <a:off x="1565925" y="2528900"/>
            <a:ext cx="3507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Делай ошибки видимыми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g3120ba7d59a_0_244"/>
          <p:cNvSpPr txBox="1"/>
          <p:nvPr/>
        </p:nvSpPr>
        <p:spPr>
          <a:xfrm>
            <a:off x="7327650" y="2528900"/>
            <a:ext cx="3711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Исключения для исключительного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g3120ba7d59a_0_244"/>
          <p:cNvSpPr txBox="1"/>
          <p:nvPr/>
        </p:nvSpPr>
        <p:spPr>
          <a:xfrm>
            <a:off x="1642125" y="4691125"/>
            <a:ext cx="2661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Логируй все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120ba7d59a_0_255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Про async и Task 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следует помнить</a:t>
            </a:r>
            <a:endParaRPr/>
          </a:p>
        </p:txBody>
      </p:sp>
      <p:pic>
        <p:nvPicPr>
          <p:cNvPr id="475" name="Google Shape;475;g3120ba7d59a_0_2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3120ba7d59a_0_255"/>
          <p:cNvSpPr txBox="1"/>
          <p:nvPr/>
        </p:nvSpPr>
        <p:spPr>
          <a:xfrm>
            <a:off x="587375" y="2973900"/>
            <a:ext cx="67461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Work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7" name="Google Shape;477;g3120ba7d59a_0_255"/>
          <p:cNvSpPr txBox="1"/>
          <p:nvPr/>
        </p:nvSpPr>
        <p:spPr>
          <a:xfrm>
            <a:off x="587375" y="4565975"/>
            <a:ext cx="73833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Work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GetValue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120ba7d59a_0_275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Про async и Task 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следует помнить</a:t>
            </a:r>
            <a:endParaRPr/>
          </a:p>
        </p:txBody>
      </p:sp>
      <p:pic>
        <p:nvPicPr>
          <p:cNvPr id="483" name="Google Shape;483;g3120ba7d59a_0_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3120ba7d59a_0_275"/>
          <p:cNvSpPr txBox="1"/>
          <p:nvPr/>
        </p:nvSpPr>
        <p:spPr>
          <a:xfrm>
            <a:off x="587375" y="2263900"/>
            <a:ext cx="8199900" cy="27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Work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18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Process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)); </a:t>
            </a:r>
            <a:r>
              <a:rPr lang="ru-RU" sz="18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// &lt;-- Task</a:t>
            </a:r>
            <a:endParaRPr sz="18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18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4EC9B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5" name="Google Shape;485;g3120ba7d59a_0_275"/>
          <p:cNvSpPr txBox="1"/>
          <p:nvPr/>
        </p:nvSpPr>
        <p:spPr>
          <a:xfrm>
            <a:off x="587375" y="4940925"/>
            <a:ext cx="7383300" cy="15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Work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18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Process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.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ContinueWith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HandleExceptions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4EC9B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120ba7d59a_0_300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Особые исключения</a:t>
            </a:r>
            <a:endParaRPr/>
          </a:p>
        </p:txBody>
      </p:sp>
      <p:pic>
        <p:nvPicPr>
          <p:cNvPr id="491" name="Google Shape;491;g3120ba7d59a_0_3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3120ba7d59a_0_3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3120ba7d59a_0_300"/>
          <p:cNvSpPr txBox="1"/>
          <p:nvPr/>
        </p:nvSpPr>
        <p:spPr>
          <a:xfrm>
            <a:off x="1203263" y="29855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TypeInitializationException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4" name="Google Shape;494;g3120ba7d59a_0_3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4316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3120ba7d59a_0_300"/>
          <p:cNvSpPr txBox="1"/>
          <p:nvPr/>
        </p:nvSpPr>
        <p:spPr>
          <a:xfrm>
            <a:off x="1203263" y="35189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StackOverflowException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6" name="Google Shape;496;g3120ba7d59a_0_3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650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3120ba7d59a_0_300"/>
          <p:cNvSpPr txBox="1"/>
          <p:nvPr/>
        </p:nvSpPr>
        <p:spPr>
          <a:xfrm>
            <a:off x="1203263" y="40523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AccessViolationException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8" name="Google Shape;498;g3120ba7d59a_0_3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44984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3120ba7d59a_0_300"/>
          <p:cNvSpPr txBox="1"/>
          <p:nvPr/>
        </p:nvSpPr>
        <p:spPr>
          <a:xfrm>
            <a:off x="1203263" y="45857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OutOfMemoryException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0" name="Google Shape;500;g3120ba7d59a_0_3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50318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3120ba7d59a_0_300"/>
          <p:cNvSpPr txBox="1"/>
          <p:nvPr/>
        </p:nvSpPr>
        <p:spPr>
          <a:xfrm>
            <a:off x="1203263" y="51191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ThreadAbortException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120ba7d59a_0_328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Class initialization</a:t>
            </a:r>
            <a:endParaRPr/>
          </a:p>
        </p:txBody>
      </p:sp>
      <p:pic>
        <p:nvPicPr>
          <p:cNvPr id="507" name="Google Shape;507;g3120ba7d59a_0_3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3120ba7d59a_0_328"/>
          <p:cNvSpPr txBox="1"/>
          <p:nvPr/>
        </p:nvSpPr>
        <p:spPr>
          <a:xfrm>
            <a:off x="587375" y="1406675"/>
            <a:ext cx="9135000" cy="53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Program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Program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WriteLine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"ctor"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18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B5CEA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Program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Instance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Program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WriteLine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"main"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WriteLine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120ba7d59a_0_346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Stack overflow</a:t>
            </a:r>
            <a:endParaRPr/>
          </a:p>
        </p:txBody>
      </p:sp>
      <p:sp>
        <p:nvSpPr>
          <p:cNvPr id="514" name="Google Shape;514;g3120ba7d59a_0_346"/>
          <p:cNvSpPr txBox="1"/>
          <p:nvPr/>
        </p:nvSpPr>
        <p:spPr>
          <a:xfrm>
            <a:off x="587375" y="1708450"/>
            <a:ext cx="4765500" cy="4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MaxValue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WriteLine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"!"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 </a:t>
            </a:r>
            <a:r>
              <a:rPr lang="ru-RU" sz="20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//Do something</a:t>
            </a:r>
            <a:endParaRPr sz="20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B5CEA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B5CEA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5" name="Google Shape;515;g3120ba7d59a_0_346"/>
          <p:cNvSpPr txBox="1"/>
          <p:nvPr/>
        </p:nvSpPr>
        <p:spPr>
          <a:xfrm>
            <a:off x="5935225" y="1708450"/>
            <a:ext cx="56694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StackOverflowException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WriteLine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"!"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16" name="Google Shape;516;g3120ba7d59a_0_346"/>
          <p:cNvCxnSpPr/>
          <p:nvPr/>
        </p:nvCxnSpPr>
        <p:spPr>
          <a:xfrm>
            <a:off x="5566825" y="1654025"/>
            <a:ext cx="15000" cy="458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120ba7d59a_0_362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Stack overflow</a:t>
            </a:r>
            <a:endParaRPr/>
          </a:p>
        </p:txBody>
      </p:sp>
      <p:sp>
        <p:nvSpPr>
          <p:cNvPr id="522" name="Google Shape;522;g3120ba7d59a_0_362"/>
          <p:cNvSpPr txBox="1"/>
          <p:nvPr/>
        </p:nvSpPr>
        <p:spPr>
          <a:xfrm>
            <a:off x="587375" y="1935700"/>
            <a:ext cx="61740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PrintObject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// Do something</a:t>
            </a:r>
            <a:endParaRPr sz="20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foreach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child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GetChilds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PrintObject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child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23" name="Google Shape;523;g3120ba7d59a_0_3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120ba7d59a_0_372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Stack overflow</a:t>
            </a:r>
            <a:endParaRPr/>
          </a:p>
        </p:txBody>
      </p:sp>
      <p:sp>
        <p:nvSpPr>
          <p:cNvPr id="529" name="Google Shape;529;g3120ba7d59a_0_372"/>
          <p:cNvSpPr txBox="1"/>
          <p:nvPr/>
        </p:nvSpPr>
        <p:spPr>
          <a:xfrm>
            <a:off x="587375" y="1935700"/>
            <a:ext cx="7383300" cy="3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PrintObject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depth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MaxDepth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// Do something</a:t>
            </a:r>
            <a:endParaRPr sz="20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depth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B5CEA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foreach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child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GetChilds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PrintObject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child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depth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B5CEA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30" name="Google Shape;530;g3120ba7d59a_0_3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120ba7d59a_0_2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61182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Делай ошибки видимыми</a:t>
            </a:r>
            <a:endParaRPr/>
          </a:p>
        </p:txBody>
      </p:sp>
      <p:pic>
        <p:nvPicPr>
          <p:cNvPr id="308" name="Google Shape;308;g3120ba7d59a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4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120ba7d59a_0_378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Unsafe code</a:t>
            </a:r>
            <a:endParaRPr/>
          </a:p>
        </p:txBody>
      </p:sp>
      <p:sp>
        <p:nvSpPr>
          <p:cNvPr id="536" name="Google Shape;536;g3120ba7d59a_0_378"/>
          <p:cNvSpPr txBox="1"/>
          <p:nvPr/>
        </p:nvSpPr>
        <p:spPr>
          <a:xfrm>
            <a:off x="587375" y="1935700"/>
            <a:ext cx="73833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unsafe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Struct</a:t>
            </a:r>
            <a:endParaRPr sz="2000">
              <a:solidFill>
                <a:srgbClr val="4EC9B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fixed byte array[48];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void* ptr;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ToFloat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37" name="Google Shape;537;g3120ba7d59a_0_3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120ba7d59a_0_384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Access Violation</a:t>
            </a:r>
            <a:endParaRPr/>
          </a:p>
        </p:txBody>
      </p:sp>
      <p:pic>
        <p:nvPicPr>
          <p:cNvPr id="543" name="Google Shape;543;g3120ba7d59a_0_3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3120ba7d59a_0_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3120ba7d59a_0_384"/>
          <p:cNvSpPr txBox="1"/>
          <p:nvPr/>
        </p:nvSpPr>
        <p:spPr>
          <a:xfrm>
            <a:off x="1203263" y="29855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Возникает при некорректной работе с памятью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6" name="Google Shape;546;g3120ba7d59a_0_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5078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g3120ba7d59a_0_384"/>
          <p:cNvSpPr txBox="1"/>
          <p:nvPr/>
        </p:nvSpPr>
        <p:spPr>
          <a:xfrm>
            <a:off x="1203263" y="3595106"/>
            <a:ext cx="8827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Аналогично </a:t>
            </a:r>
            <a:r>
              <a:rPr lang="ru-RU" sz="20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StackOverflow 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- поведение зависит от кода, выбросившего исключение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8" name="Google Shape;548;g3120ba7d59a_0_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4422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3120ba7d59a_0_384"/>
          <p:cNvSpPr txBox="1"/>
          <p:nvPr/>
        </p:nvSpPr>
        <p:spPr>
          <a:xfrm>
            <a:off x="1203263" y="4509506"/>
            <a:ext cx="8827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Можно перехватить, если захотеть (на .NET Framework)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HandleProcessCorruptedStateExceptions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120ba7d59a_0_400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Thread abort</a:t>
            </a:r>
            <a:endParaRPr/>
          </a:p>
        </p:txBody>
      </p:sp>
      <p:pic>
        <p:nvPicPr>
          <p:cNvPr id="555" name="Google Shape;555;g3120ba7d59a_0_4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3120ba7d59a_0_400"/>
          <p:cNvSpPr txBox="1"/>
          <p:nvPr/>
        </p:nvSpPr>
        <p:spPr>
          <a:xfrm>
            <a:off x="587375" y="3930350"/>
            <a:ext cx="6761400" cy="21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Abort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7" name="Google Shape;557;g3120ba7d59a_0_400"/>
          <p:cNvSpPr txBox="1"/>
          <p:nvPr/>
        </p:nvSpPr>
        <p:spPr>
          <a:xfrm>
            <a:off x="587375" y="1425050"/>
            <a:ext cx="59901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ThreadAbortException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endParaRPr/>
          </a:p>
        </p:txBody>
      </p:sp>
      <p:sp>
        <p:nvSpPr>
          <p:cNvPr id="558" name="Google Shape;558;g3120ba7d59a_0_400"/>
          <p:cNvSpPr txBox="1"/>
          <p:nvPr/>
        </p:nvSpPr>
        <p:spPr>
          <a:xfrm>
            <a:off x="587375" y="393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120ba7d59a_0_418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Thread abort</a:t>
            </a:r>
            <a:endParaRPr/>
          </a:p>
        </p:txBody>
      </p:sp>
      <p:pic>
        <p:nvPicPr>
          <p:cNvPr id="564" name="Google Shape;564;g3120ba7d59a_0_4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3120ba7d59a_0_418"/>
          <p:cNvSpPr txBox="1"/>
          <p:nvPr/>
        </p:nvSpPr>
        <p:spPr>
          <a:xfrm>
            <a:off x="587375" y="3930350"/>
            <a:ext cx="6761400" cy="21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Abort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6" name="Google Shape;566;g3120ba7d59a_0_418"/>
          <p:cNvSpPr txBox="1"/>
          <p:nvPr/>
        </p:nvSpPr>
        <p:spPr>
          <a:xfrm>
            <a:off x="587375" y="1425050"/>
            <a:ext cx="59901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ThreadAbortException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endParaRPr/>
          </a:p>
        </p:txBody>
      </p:sp>
      <p:sp>
        <p:nvSpPr>
          <p:cNvPr id="567" name="Google Shape;567;g3120ba7d59a_0_418"/>
          <p:cNvSpPr txBox="1"/>
          <p:nvPr/>
        </p:nvSpPr>
        <p:spPr>
          <a:xfrm>
            <a:off x="587375" y="3930350"/>
            <a:ext cx="484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ResetAbort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120ba7d59a_0_427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Thread abort</a:t>
            </a:r>
            <a:endParaRPr/>
          </a:p>
        </p:txBody>
      </p:sp>
      <p:pic>
        <p:nvPicPr>
          <p:cNvPr id="573" name="Google Shape;573;g3120ba7d59a_0_4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3120ba7d59a_0_4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g3120ba7d59a_0_427"/>
          <p:cNvSpPr txBox="1"/>
          <p:nvPr/>
        </p:nvSpPr>
        <p:spPr>
          <a:xfrm>
            <a:off x="1203263" y="29855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Избегайте остановки потоков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6" name="Google Shape;576;g3120ba7d59a_0_4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4316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3120ba7d59a_0_427"/>
          <p:cNvSpPr txBox="1"/>
          <p:nvPr/>
        </p:nvSpPr>
        <p:spPr>
          <a:xfrm>
            <a:off x="1203263" y="35189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Синхронизируйте потоки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120ba7d59a_0_439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Out of memory</a:t>
            </a:r>
            <a:endParaRPr/>
          </a:p>
        </p:txBody>
      </p:sp>
      <p:pic>
        <p:nvPicPr>
          <p:cNvPr id="583" name="Google Shape;583;g3120ba7d59a_0_4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3120ba7d59a_0_439"/>
          <p:cNvSpPr txBox="1"/>
          <p:nvPr/>
        </p:nvSpPr>
        <p:spPr>
          <a:xfrm>
            <a:off x="587375" y="2113750"/>
            <a:ext cx="7487100" cy="3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LimitMemory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B5CEA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Mb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byte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OutOfMemoryException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WriteLine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120ba7d59a_0_451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Out of memory</a:t>
            </a:r>
            <a:endParaRPr/>
          </a:p>
        </p:txBody>
      </p:sp>
      <p:pic>
        <p:nvPicPr>
          <p:cNvPr id="590" name="Google Shape;590;g3120ba7d59a_0_4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3120ba7d59a_0_4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g3120ba7d59a_0_451"/>
          <p:cNvSpPr txBox="1"/>
          <p:nvPr/>
        </p:nvSpPr>
        <p:spPr>
          <a:xfrm>
            <a:off x="1203263" y="29855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Исключение обработается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3" name="Google Shape;593;g3120ba7d59a_0_4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4316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3120ba7d59a_0_451"/>
          <p:cNvSpPr txBox="1"/>
          <p:nvPr/>
        </p:nvSpPr>
        <p:spPr>
          <a:xfrm>
            <a:off x="1203263" y="35189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Процесс упадет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5" name="Google Shape;595;g3120ba7d59a_0_4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650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g3120ba7d59a_0_451"/>
          <p:cNvSpPr txBox="1"/>
          <p:nvPr/>
        </p:nvSpPr>
        <p:spPr>
          <a:xfrm>
            <a:off x="1203263" y="40523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Зайдем в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catch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, но исключение вылетит снова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7" name="Google Shape;597;g3120ba7d59a_0_4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44984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g3120ba7d59a_0_451"/>
          <p:cNvSpPr txBox="1"/>
          <p:nvPr/>
        </p:nvSpPr>
        <p:spPr>
          <a:xfrm>
            <a:off x="1203263" y="45857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Зайдем в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catch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, но вылетит </a:t>
            </a:r>
            <a:r>
              <a:rPr lang="ru-RU" sz="20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StackOverflow 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120ba7d59a_0_469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Out of memory</a:t>
            </a:r>
            <a:endParaRPr/>
          </a:p>
        </p:txBody>
      </p:sp>
      <p:pic>
        <p:nvPicPr>
          <p:cNvPr id="604" name="Google Shape;604;g3120ba7d59a_0_4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g3120ba7d59a_0_469"/>
          <p:cNvSpPr txBox="1"/>
          <p:nvPr/>
        </p:nvSpPr>
        <p:spPr>
          <a:xfrm>
            <a:off x="5006100" y="3468300"/>
            <a:ext cx="2179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Ответ…</a:t>
            </a:r>
            <a:endParaRPr sz="4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120ba7d59a_0_483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Out of memory</a:t>
            </a:r>
            <a:endParaRPr/>
          </a:p>
        </p:txBody>
      </p:sp>
      <p:pic>
        <p:nvPicPr>
          <p:cNvPr id="611" name="Google Shape;611;g3120ba7d59a_0_4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3120ba7d59a_0_483"/>
          <p:cNvSpPr txBox="1"/>
          <p:nvPr/>
        </p:nvSpPr>
        <p:spPr>
          <a:xfrm>
            <a:off x="1203263" y="16139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Исключение обработается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3" name="Google Shape;613;g3120ba7d59a_0_483"/>
          <p:cNvSpPr txBox="1"/>
          <p:nvPr/>
        </p:nvSpPr>
        <p:spPr>
          <a:xfrm>
            <a:off x="1203263" y="21473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Процесс упадет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4" name="Google Shape;614;g3120ba7d59a_0_483"/>
          <p:cNvSpPr txBox="1"/>
          <p:nvPr/>
        </p:nvSpPr>
        <p:spPr>
          <a:xfrm>
            <a:off x="1203263" y="26807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Зайдем в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catch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, но исключение вылетит снова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5" name="Google Shape;615;g3120ba7d59a_0_483"/>
          <p:cNvSpPr txBox="1"/>
          <p:nvPr/>
        </p:nvSpPr>
        <p:spPr>
          <a:xfrm>
            <a:off x="1203263" y="32141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Зайдем в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catch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, но вылетит </a:t>
            </a:r>
            <a:r>
              <a:rPr lang="ru-RU" sz="20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StackOverflow 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6" name="Google Shape;616;g3120ba7d59a_0_4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576" y="1537702"/>
            <a:ext cx="423900" cy="4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g3120ba7d59a_0_4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576" y="2089252"/>
            <a:ext cx="423900" cy="4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g3120ba7d59a_0_4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576" y="2604502"/>
            <a:ext cx="423900" cy="4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g3120ba7d59a_0_4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576" y="3156052"/>
            <a:ext cx="423900" cy="4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3120ba7d59a_0_483"/>
          <p:cNvSpPr txBox="1"/>
          <p:nvPr/>
        </p:nvSpPr>
        <p:spPr>
          <a:xfrm>
            <a:off x="483800" y="3657300"/>
            <a:ext cx="113574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Unhandled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C8C8C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Cannot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because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ToString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failed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21" name="Google Shape;621;g3120ba7d59a_0_4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000" y="4702900"/>
            <a:ext cx="653415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120ba7d59a_0_510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Finally</a:t>
            </a:r>
            <a:endParaRPr/>
          </a:p>
        </p:txBody>
      </p:sp>
      <p:pic>
        <p:nvPicPr>
          <p:cNvPr id="627" name="Google Shape;627;g3120ba7d59a_0_5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3120ba7d59a_0_510"/>
          <p:cNvSpPr txBox="1"/>
          <p:nvPr/>
        </p:nvSpPr>
        <p:spPr>
          <a:xfrm>
            <a:off x="587375" y="1935700"/>
            <a:ext cx="7214700" cy="4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bigFile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CreateFile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endParaRPr sz="2000">
              <a:solidFill>
                <a:srgbClr val="C586C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bigFile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WriteRandomData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B5CEA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Gb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ExecuteTests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bigFile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finally</a:t>
            </a:r>
            <a:endParaRPr sz="2000">
              <a:solidFill>
                <a:srgbClr val="C586C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bigFile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20ba7d59a_0_5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61182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#1 Fail Fast</a:t>
            </a:r>
            <a:endParaRPr/>
          </a:p>
        </p:txBody>
      </p:sp>
      <p:sp>
        <p:nvSpPr>
          <p:cNvPr id="314" name="Google Shape;314;g3120ba7d59a_0_5"/>
          <p:cNvSpPr txBox="1"/>
          <p:nvPr/>
        </p:nvSpPr>
        <p:spPr>
          <a:xfrm>
            <a:off x="587375" y="2780775"/>
            <a:ext cx="901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Если что-то идет не так - падай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5" name="Google Shape;315;g3120ba7d59a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87" y="3651768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3120ba7d59a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87" y="4466406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3120ba7d59a_0_5"/>
          <p:cNvSpPr txBox="1"/>
          <p:nvPr/>
        </p:nvSpPr>
        <p:spPr>
          <a:xfrm>
            <a:off x="1203263" y="3739056"/>
            <a:ext cx="88275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Продолжение после ошибки может привести к другим ошибкам и нецелостным данным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Со стратегией Fail Fast проще обнаруживать ошибки при разработке и тестировании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8" name="Google Shape;318;g3120ba7d59a_0_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7501" y="584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120ba7d59a_0_528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Finally</a:t>
            </a:r>
            <a:endParaRPr/>
          </a:p>
        </p:txBody>
      </p:sp>
      <p:pic>
        <p:nvPicPr>
          <p:cNvPr id="634" name="Google Shape;634;g3120ba7d59a_0_5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g3120ba7d59a_0_528"/>
          <p:cNvSpPr txBox="1"/>
          <p:nvPr/>
        </p:nvSpPr>
        <p:spPr>
          <a:xfrm>
            <a:off x="587375" y="2418400"/>
            <a:ext cx="801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Блок finally выполняется не всегда: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6" name="Google Shape;636;g3120ba7d59a_0_5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962" y="30016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g3120ba7d59a_0_528"/>
          <p:cNvSpPr txBox="1"/>
          <p:nvPr/>
        </p:nvSpPr>
        <p:spPr>
          <a:xfrm>
            <a:off x="1249838" y="30889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Необрабатываемые исключения (</a:t>
            </a:r>
            <a:r>
              <a:rPr lang="ru-RU" sz="20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StackOverflow</a:t>
            </a: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8" name="Google Shape;638;g3120ba7d59a_0_5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962" y="34588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3120ba7d59a_0_528"/>
          <p:cNvSpPr txBox="1"/>
          <p:nvPr/>
        </p:nvSpPr>
        <p:spPr>
          <a:xfrm>
            <a:off x="1249838" y="35461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Завершение процесса 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Environment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Exit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0" name="Google Shape;640;g3120ba7d59a_0_5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962" y="39160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g3120ba7d59a_0_528"/>
          <p:cNvSpPr txBox="1"/>
          <p:nvPr/>
        </p:nvSpPr>
        <p:spPr>
          <a:xfrm>
            <a:off x="1249838" y="40033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Другие случаи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2" name="Google Shape;642;g3120ba7d59a_0_528"/>
          <p:cNvSpPr txBox="1"/>
          <p:nvPr/>
        </p:nvSpPr>
        <p:spPr>
          <a:xfrm>
            <a:off x="633950" y="4748550"/>
            <a:ext cx="801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Когда использовать: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3" name="Google Shape;643;g3120ba7d59a_0_5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0537" y="533176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g3120ba7d59a_0_528"/>
          <p:cNvSpPr txBox="1"/>
          <p:nvPr/>
        </p:nvSpPr>
        <p:spPr>
          <a:xfrm>
            <a:off x="1296413" y="541905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Стандартное использование -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try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catch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finally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665e2fb9b3_3_158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Недостатки исключений</a:t>
            </a:r>
            <a:endParaRPr/>
          </a:p>
        </p:txBody>
      </p:sp>
      <p:pic>
        <p:nvPicPr>
          <p:cNvPr id="941" name="Google Shape;941;g3665e2fb9b3_3_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g3665e2fb9b3_3_1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g3665e2fb9b3_3_158"/>
          <p:cNvSpPr txBox="1"/>
          <p:nvPr/>
        </p:nvSpPr>
        <p:spPr>
          <a:xfrm>
            <a:off x="1203274" y="2985500"/>
            <a:ext cx="5383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Логика, основанная на исключениях – хрупкая из-за своей неявности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4" name="Google Shape;944;g3665e2fb9b3_3_1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17643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g3665e2fb9b3_3_158"/>
          <p:cNvSpPr txBox="1"/>
          <p:nvPr/>
        </p:nvSpPr>
        <p:spPr>
          <a:xfrm>
            <a:off x="1203275" y="4004925"/>
            <a:ext cx="546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Компилятор не контролирует ошибки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6" name="Google Shape;946;g3665e2fb9b3_3_1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4497821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g3665e2fb9b3_3_158"/>
          <p:cNvSpPr txBox="1"/>
          <p:nvPr/>
        </p:nvSpPr>
        <p:spPr>
          <a:xfrm>
            <a:off x="1203275" y="4585103"/>
            <a:ext cx="546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Программисту сложно заметить ошибку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a7d5aab183_0_15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OneOf</a:t>
            </a:r>
            <a:endParaRPr/>
          </a:p>
        </p:txBody>
      </p:sp>
      <p:sp>
        <p:nvSpPr>
          <p:cNvPr id="650" name="Google Shape;650;g3a7d5aab183_0_15"/>
          <p:cNvSpPr txBox="1"/>
          <p:nvPr/>
        </p:nvSpPr>
        <p:spPr>
          <a:xfrm>
            <a:off x="587375" y="1716500"/>
            <a:ext cx="8450100" cy="4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OneOf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20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ParseNumber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TryParse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? 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OneOf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: 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OneOf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lang="ru-RU" sz="20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"Ошибка: не число"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4EC9B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ru-RU" sz="20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ParseNumber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"123"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Match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num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20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$"Успех! Число = 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num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ru-RU" sz="20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endParaRPr sz="200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4EC9B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51" name="Google Shape;651;g3a7d5aab183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a7d5aab183_0_35"/>
          <p:cNvSpPr txBox="1"/>
          <p:nvPr/>
        </p:nvSpPr>
        <p:spPr>
          <a:xfrm>
            <a:off x="514400" y="584200"/>
            <a:ext cx="10925400" cy="57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OneOf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T1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T2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readonly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T1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_value1;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readonly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T2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_value2;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readonly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_index;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OneOf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T1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 _value1 =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_index = </a:t>
            </a:r>
            <a:r>
              <a:rPr lang="ru-RU" sz="18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OneOf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T2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 _value2 =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_index = </a:t>
            </a:r>
            <a:r>
              <a:rPr lang="ru-RU" sz="18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TResult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Match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TResult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T1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TResult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f1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T2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TResult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f2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=&gt; _index </a:t>
            </a:r>
            <a:r>
              <a:rPr lang="ru-RU" sz="18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switch</a:t>
            </a:r>
            <a:endParaRPr sz="1800">
              <a:solidFill>
                <a:srgbClr val="C586C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{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ru-RU" sz="18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f1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(_value1),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ru-RU" sz="18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f2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(_value2),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18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InvalidOperationException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57" name="Google Shape;657;g3a7d5aab183_0_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a7d5aab183_0_0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OneOf</a:t>
            </a:r>
            <a:endParaRPr/>
          </a:p>
        </p:txBody>
      </p:sp>
      <p:pic>
        <p:nvPicPr>
          <p:cNvPr id="663" name="Google Shape;663;g3a7d5aab18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g3a7d5aab183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g3a7d5aab183_0_0"/>
          <p:cNvSpPr txBox="1"/>
          <p:nvPr/>
        </p:nvSpPr>
        <p:spPr>
          <a:xfrm>
            <a:off x="1203263" y="29855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Возвращает одно из нескольких значений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6" name="Google Shape;666;g3a7d5aab183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4316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3a7d5aab183_0_0"/>
          <p:cNvSpPr txBox="1"/>
          <p:nvPr/>
        </p:nvSpPr>
        <p:spPr>
          <a:xfrm>
            <a:off x="1203263" y="35189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Исключения заменяются явными вариантами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8" name="Google Shape;668;g3a7d5aab183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650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g3a7d5aab183_0_0"/>
          <p:cNvSpPr txBox="1"/>
          <p:nvPr/>
        </p:nvSpPr>
        <p:spPr>
          <a:xfrm>
            <a:off x="1203263" y="40523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Вызывающий код обязан обработать все случаи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7d5aab183_0_44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MayBe</a:t>
            </a:r>
            <a:endParaRPr/>
          </a:p>
        </p:txBody>
      </p:sp>
      <p:sp>
        <p:nvSpPr>
          <p:cNvPr id="675" name="Google Shape;675;g3a7d5aab183_0_44"/>
          <p:cNvSpPr txBox="1"/>
          <p:nvPr/>
        </p:nvSpPr>
        <p:spPr>
          <a:xfrm>
            <a:off x="587375" y="1670780"/>
            <a:ext cx="8450100" cy="5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Maybe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20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GetMiddleName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IsNullOrEmpty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MiddleName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?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Maybe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&gt;.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endParaRPr sz="200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: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Maybe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&gt;.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Some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MiddleName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ru-RU" sz="20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GetMiddleName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MiddleName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});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Match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20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$"Отчество: 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ru-RU" sz="20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() =&gt; </a:t>
            </a:r>
            <a:r>
              <a:rPr lang="ru-RU" sz="20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"Отчества нет"</a:t>
            </a:r>
            <a:endParaRPr sz="2000">
              <a:solidFill>
                <a:srgbClr val="CE9178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76" name="Google Shape;676;g3a7d5aab183_0_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a7d5aab183_0_50"/>
          <p:cNvSpPr txBox="1"/>
          <p:nvPr/>
        </p:nvSpPr>
        <p:spPr>
          <a:xfrm>
            <a:off x="514400" y="309880"/>
            <a:ext cx="10925400" cy="6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86C69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Maybe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readonly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_value;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HasValue {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86C69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Maybe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_value =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HasValue =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86C69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Maybe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18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Some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=&gt;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86C69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Maybe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 None =&gt;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TResult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Match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TResult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TResult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some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TResult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=&gt; HasValue ?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some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(_value) :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82" name="Google Shape;682;g3a7d5aab183_0_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a7d5aab183_0_55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MayBe</a:t>
            </a:r>
            <a:endParaRPr/>
          </a:p>
        </p:txBody>
      </p:sp>
      <p:pic>
        <p:nvPicPr>
          <p:cNvPr id="688" name="Google Shape;688;g3a7d5aab183_0_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g3a7d5aab183_0_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g3a7d5aab183_0_55"/>
          <p:cNvSpPr txBox="1"/>
          <p:nvPr/>
        </p:nvSpPr>
        <p:spPr>
          <a:xfrm>
            <a:off x="1203263" y="29855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Альтернатива </a:t>
            </a:r>
            <a:r>
              <a:rPr lang="ru-RU" sz="2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null</a:t>
            </a:r>
            <a:endParaRPr sz="2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1" name="Google Shape;691;g3a7d5aab183_0_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4316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g3a7d5aab183_0_55"/>
          <p:cNvSpPr txBox="1"/>
          <p:nvPr/>
        </p:nvSpPr>
        <p:spPr>
          <a:xfrm>
            <a:off x="1203263" y="35189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86C691"/>
                </a:solidFill>
                <a:latin typeface="Montserrat"/>
                <a:ea typeface="Montserrat"/>
                <a:cs typeface="Montserrat"/>
                <a:sym typeface="Montserrat"/>
              </a:rPr>
              <a:t>Some(value)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 / </a:t>
            </a:r>
            <a:r>
              <a:rPr lang="ru-RU" sz="2000">
                <a:solidFill>
                  <a:srgbClr val="CE9178"/>
                </a:solidFill>
                <a:latin typeface="Montserrat"/>
                <a:ea typeface="Montserrat"/>
                <a:cs typeface="Montserrat"/>
                <a:sym typeface="Montserrat"/>
              </a:rPr>
              <a:t>None</a:t>
            </a:r>
            <a:endParaRPr sz="2000">
              <a:solidFill>
                <a:srgbClr val="CE91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3" name="Google Shape;693;g3a7d5aab183_0_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650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g3a7d5aab183_0_55"/>
          <p:cNvSpPr txBox="1"/>
          <p:nvPr/>
        </p:nvSpPr>
        <p:spPr>
          <a:xfrm>
            <a:off x="1203263" y="40523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Делает отсутствие значения сразу контрактом API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665e2fb9b3_1_0"/>
          <p:cNvSpPr txBox="1">
            <a:spLocks noGrp="1"/>
          </p:cNvSpPr>
          <p:nvPr>
            <p:ph type="title"/>
          </p:nvPr>
        </p:nvSpPr>
        <p:spPr>
          <a:xfrm>
            <a:off x="594749" y="584200"/>
            <a:ext cx="54000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/>
              <a:t>Functional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/>
              <a:t>programming</a:t>
            </a:r>
            <a:endParaRPr/>
          </a:p>
        </p:txBody>
      </p:sp>
      <p:sp>
        <p:nvSpPr>
          <p:cNvPr id="701" name="Google Shape;701;g3665e2fb9b3_1_0"/>
          <p:cNvSpPr txBox="1">
            <a:spLocks noGrp="1"/>
          </p:cNvSpPr>
          <p:nvPr>
            <p:ph type="body" idx="3"/>
          </p:nvPr>
        </p:nvSpPr>
        <p:spPr>
          <a:xfrm>
            <a:off x="8183217" y="5961666"/>
            <a:ext cx="34215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kontur.ru</a:t>
            </a:r>
            <a:endParaRPr/>
          </a:p>
        </p:txBody>
      </p:sp>
      <p:sp>
        <p:nvSpPr>
          <p:cNvPr id="702" name="Google Shape;702;g3665e2fb9b3_1_0"/>
          <p:cNvSpPr txBox="1"/>
          <p:nvPr/>
        </p:nvSpPr>
        <p:spPr>
          <a:xfrm>
            <a:off x="587375" y="3276400"/>
            <a:ext cx="6727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https://github.com/kontur-courses/</a:t>
            </a:r>
            <a:r>
              <a:rPr lang="ru-RU" sz="18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exceptions</a:t>
            </a:r>
            <a:endParaRPr sz="1800" b="1" i="0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3" name="Google Shape;703;g3665e2fb9b3_1_0"/>
          <p:cNvSpPr txBox="1"/>
          <p:nvPr/>
        </p:nvSpPr>
        <p:spPr>
          <a:xfrm>
            <a:off x="594748" y="4194658"/>
            <a:ext cx="54000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Евгений Редько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4" name="Google Shape;704;g3665e2fb9b3_1_0"/>
          <p:cNvSpPr txBox="1"/>
          <p:nvPr/>
        </p:nvSpPr>
        <p:spPr>
          <a:xfrm>
            <a:off x="594748" y="4598572"/>
            <a:ext cx="54000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Ведущий инженер-программист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5" name="Google Shape;705;g3665e2fb9b3_1_0" title="6532277074.jpg"/>
          <p:cNvPicPr preferRelativeResize="0">
            <a:picLocks noGrp="1"/>
          </p:cNvPicPr>
          <p:nvPr>
            <p:ph type="pic" idx="4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7644300" y="584201"/>
            <a:ext cx="3959400" cy="3959400"/>
          </a:xfrm>
          <a:prstGeom prst="roundRect">
            <a:avLst>
              <a:gd name="adj" fmla="val 16667"/>
            </a:avLst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665e2fb9b3_1_10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Функциональный стиль</a:t>
            </a:r>
            <a:endParaRPr/>
          </a:p>
        </p:txBody>
      </p:sp>
      <p:pic>
        <p:nvPicPr>
          <p:cNvPr id="711" name="Google Shape;711;g3665e2fb9b3_1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g3665e2fb9b3_1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g3665e2fb9b3_1_10"/>
          <p:cNvSpPr txBox="1"/>
          <p:nvPr/>
        </p:nvSpPr>
        <p:spPr>
          <a:xfrm>
            <a:off x="1203263" y="29855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Неизменяемые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Value-объекты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4" name="Google Shape;714;g3665e2fb9b3_1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4316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g3665e2fb9b3_1_10"/>
          <p:cNvSpPr txBox="1"/>
          <p:nvPr/>
        </p:nvSpPr>
        <p:spPr>
          <a:xfrm>
            <a:off x="1203263" y="35189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Чистые функции, принимающие и возвращающие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Value-объекты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6" name="Google Shape;716;g3665e2fb9b3_1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650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g3665e2fb9b3_1_10"/>
          <p:cNvSpPr txBox="1"/>
          <p:nvPr/>
        </p:nvSpPr>
        <p:spPr>
          <a:xfrm>
            <a:off x="1203263" y="40523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Функции Высшего Порядка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 вместо DI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8" name="Google Shape;718;g3665e2fb9b3_1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44984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g3665e2fb9b3_1_10"/>
          <p:cNvSpPr txBox="1"/>
          <p:nvPr/>
        </p:nvSpPr>
        <p:spPr>
          <a:xfrm>
            <a:off x="1203263" y="45857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Побочные эффекты примешиваются к чистым ФВП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12cb20dbda_1_18"/>
          <p:cNvSpPr txBox="1"/>
          <p:nvPr/>
        </p:nvSpPr>
        <p:spPr>
          <a:xfrm>
            <a:off x="587375" y="1632400"/>
            <a:ext cx="9984600" cy="51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ReportReceiver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Dictionary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Guid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Dictionary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Guid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sendersCache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Dictionary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Guid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receiversCache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OrganizationRepo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organizationsRepo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ReceiveReport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16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16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ContainsKey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 {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sendersCache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organizationsRepo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SenderId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receiversCache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organizationsRepo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ReceiverId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24" name="Google Shape;324;g312cb20dbda_1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312cb20dbda_1_18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61182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Что делает код?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665e2fb9b3_1_23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Почему стоит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использовать?</a:t>
            </a:r>
            <a:endParaRPr/>
          </a:p>
        </p:txBody>
      </p:sp>
      <p:pic>
        <p:nvPicPr>
          <p:cNvPr id="725" name="Google Shape;725;g3665e2fb9b3_1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g3665e2fb9b3_1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g3665e2fb9b3_1_23"/>
          <p:cNvSpPr txBox="1"/>
          <p:nvPr/>
        </p:nvSpPr>
        <p:spPr>
          <a:xfrm>
            <a:off x="1203263" y="29855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Потокобезопасно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8" name="Google Shape;728;g3665e2fb9b3_1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4316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g3665e2fb9b3_1_23"/>
          <p:cNvSpPr txBox="1"/>
          <p:nvPr/>
        </p:nvSpPr>
        <p:spPr>
          <a:xfrm>
            <a:off x="1203263" y="35189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Меньше зависимостей / boilerplate кода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0" name="Google Shape;730;g3665e2fb9b3_1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650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g3665e2fb9b3_1_23"/>
          <p:cNvSpPr txBox="1"/>
          <p:nvPr/>
        </p:nvSpPr>
        <p:spPr>
          <a:xfrm>
            <a:off x="1203263" y="40523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Меньше подвохов, проще доказывать свойства кода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2" name="Google Shape;732;g3665e2fb9b3_1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44984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g3665e2fb9b3_1_23"/>
          <p:cNvSpPr txBox="1"/>
          <p:nvPr/>
        </p:nvSpPr>
        <p:spPr>
          <a:xfrm>
            <a:off x="1203263" y="45857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Код читается, как объясняется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665e2fb9b3_1_37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Как использовать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в работе?</a:t>
            </a:r>
            <a:endParaRPr/>
          </a:p>
        </p:txBody>
      </p:sp>
      <p:pic>
        <p:nvPicPr>
          <p:cNvPr id="739" name="Google Shape;739;g3665e2fb9b3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g3665e2fb9b3_1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g3665e2fb9b3_1_37"/>
          <p:cNvSpPr txBox="1"/>
          <p:nvPr/>
        </p:nvSpPr>
        <p:spPr>
          <a:xfrm>
            <a:off x="1203263" y="29855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Неизменяемые типы?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2" name="Google Shape;742;g3665e2fb9b3_1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4316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g3665e2fb9b3_1_37"/>
          <p:cNvSpPr txBox="1"/>
          <p:nvPr/>
        </p:nvSpPr>
        <p:spPr>
          <a:xfrm>
            <a:off x="1203263" y="35189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Чистые функции?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4" name="Google Shape;744;g3665e2fb9b3_1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650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g3665e2fb9b3_1_37"/>
          <p:cNvSpPr txBox="1"/>
          <p:nvPr/>
        </p:nvSpPr>
        <p:spPr>
          <a:xfrm>
            <a:off x="1203263" y="40523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Зависимости?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6" name="Google Shape;746;g3665e2fb9b3_1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44984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g3665e2fb9b3_1_37"/>
          <p:cNvSpPr txBox="1"/>
          <p:nvPr/>
        </p:nvSpPr>
        <p:spPr>
          <a:xfrm>
            <a:off x="1203263" y="45857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Тестирование?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8" name="Google Shape;748;g3665e2fb9b3_1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5082054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g3665e2fb9b3_1_37"/>
          <p:cNvSpPr txBox="1"/>
          <p:nvPr/>
        </p:nvSpPr>
        <p:spPr>
          <a:xfrm>
            <a:off x="1203263" y="5169342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Понятность и декомпозиция?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0" name="Google Shape;750;g3665e2fb9b3_1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562744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g3665e2fb9b3_1_37"/>
          <p:cNvSpPr txBox="1"/>
          <p:nvPr/>
        </p:nvSpPr>
        <p:spPr>
          <a:xfrm>
            <a:off x="1203263" y="571473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Обработка ошибок?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665e2fb9b3_1_54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Неизменяемые типы</a:t>
            </a:r>
            <a:endParaRPr/>
          </a:p>
        </p:txBody>
      </p:sp>
      <p:pic>
        <p:nvPicPr>
          <p:cNvPr id="757" name="Google Shape;757;g3665e2fb9b3_1_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665e2fb9b3_1_71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61182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Mutable Cat</a:t>
            </a:r>
            <a:endParaRPr/>
          </a:p>
        </p:txBody>
      </p:sp>
      <p:sp>
        <p:nvSpPr>
          <p:cNvPr id="763" name="Google Shape;763;g3665e2fb9b3_1_71"/>
          <p:cNvSpPr txBox="1"/>
          <p:nvPr/>
        </p:nvSpPr>
        <p:spPr>
          <a:xfrm>
            <a:off x="587375" y="1797550"/>
            <a:ext cx="6853200" cy="44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100">
              <a:solidFill>
                <a:srgbClr val="4EC9B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Name {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Hungry {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Feed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Hungry =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10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64" name="Google Shape;764;g3665e2fb9b3_1_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665e2fb9b3_1_78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61182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Immutable Cat</a:t>
            </a:r>
            <a:endParaRPr/>
          </a:p>
        </p:txBody>
      </p:sp>
      <p:sp>
        <p:nvSpPr>
          <p:cNvPr id="770" name="Google Shape;770;g3665e2fb9b3_1_78"/>
          <p:cNvSpPr txBox="1"/>
          <p:nvPr/>
        </p:nvSpPr>
        <p:spPr>
          <a:xfrm>
            <a:off x="587375" y="1797550"/>
            <a:ext cx="7437900" cy="4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isHungry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Hungry =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isHungry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Name =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Name {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Hungry {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Feed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 =&gt;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(Name,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10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71" name="Google Shape;771;g3665e2fb9b3_1_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665e2fb9b3_1_85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61182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C# 9.0</a:t>
            </a:r>
            <a:endParaRPr/>
          </a:p>
        </p:txBody>
      </p:sp>
      <p:sp>
        <p:nvSpPr>
          <p:cNvPr id="777" name="Google Shape;777;g3665e2fb9b3_1_85"/>
          <p:cNvSpPr txBox="1"/>
          <p:nvPr/>
        </p:nvSpPr>
        <p:spPr>
          <a:xfrm>
            <a:off x="587375" y="1831797"/>
            <a:ext cx="74379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record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Hungry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fullCat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hungryCat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with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Hungry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210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78" name="Google Shape;778;g3665e2fb9b3_1_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665e2fb9b3_1_92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System.Collection.Immutable</a:t>
            </a:r>
            <a:endParaRPr/>
          </a:p>
        </p:txBody>
      </p:sp>
      <p:sp>
        <p:nvSpPr>
          <p:cNvPr id="784" name="Google Shape;784;g3665e2fb9b3_1_92"/>
          <p:cNvSpPr txBox="1"/>
          <p:nvPr/>
        </p:nvSpPr>
        <p:spPr>
          <a:xfrm>
            <a:off x="587375" y="1831797"/>
            <a:ext cx="7437900" cy="3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ImmutableArray</a:t>
            </a:r>
            <a:endParaRPr sz="210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ImmutableDictionary</a:t>
            </a:r>
            <a:endParaRPr sz="210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ImmutableSortedDictionary</a:t>
            </a:r>
            <a:endParaRPr sz="210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ImmutableHashSet</a:t>
            </a:r>
            <a:endParaRPr sz="210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ImmutableList</a:t>
            </a:r>
            <a:endParaRPr sz="210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ImmutableQueue</a:t>
            </a:r>
            <a:endParaRPr sz="210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ImmutableSortedSet</a:t>
            </a:r>
            <a:endParaRPr sz="210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ImmutableStack</a:t>
            </a:r>
            <a:endParaRPr sz="210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5" name="Google Shape;785;g3665e2fb9b3_1_92"/>
          <p:cNvSpPr txBox="1"/>
          <p:nvPr/>
        </p:nvSpPr>
        <p:spPr>
          <a:xfrm>
            <a:off x="4069650" y="5548050"/>
            <a:ext cx="4052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Get from NuGet!</a:t>
            </a:r>
            <a:endParaRPr sz="3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665e2fb9b3_1_10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struct NEVER THROWS</a:t>
            </a:r>
            <a:endParaRPr/>
          </a:p>
        </p:txBody>
      </p:sp>
      <p:sp>
        <p:nvSpPr>
          <p:cNvPr id="791" name="Google Shape;791;g3665e2fb9b3_1_100"/>
          <p:cNvSpPr txBox="1"/>
          <p:nvPr/>
        </p:nvSpPr>
        <p:spPr>
          <a:xfrm>
            <a:off x="587375" y="2321972"/>
            <a:ext cx="7437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NullReferenceException</a:t>
            </a:r>
            <a:endParaRPr sz="3200">
              <a:solidFill>
                <a:srgbClr val="EA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92" name="Google Shape;792;g3665e2fb9b3_1_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665e2fb9b3_3_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Чистые функции</a:t>
            </a:r>
            <a:endParaRPr/>
          </a:p>
        </p:txBody>
      </p:sp>
      <p:pic>
        <p:nvPicPr>
          <p:cNvPr id="798" name="Google Shape;798;g3665e2fb9b3_3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g3665e2fb9b3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65620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g3665e2fb9b3_3_7"/>
          <p:cNvSpPr/>
          <p:nvPr/>
        </p:nvSpPr>
        <p:spPr>
          <a:xfrm>
            <a:off x="527750" y="5570850"/>
            <a:ext cx="5753400" cy="67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5" name="Google Shape;805;g3665e2fb9b3_3_7"/>
          <p:cNvSpPr txBox="1"/>
          <p:nvPr/>
        </p:nvSpPr>
        <p:spPr>
          <a:xfrm>
            <a:off x="639250" y="5570850"/>
            <a:ext cx="5582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EA9999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Не все может быть чистым</a:t>
            </a:r>
            <a:endParaRPr sz="3200">
              <a:solidFill>
                <a:srgbClr val="EA9999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20ba7d59a_0_6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99846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 sz="4000"/>
              <a:t>Помни о консистентности долгоживущих объектов</a:t>
            </a:r>
            <a:endParaRPr sz="4000"/>
          </a:p>
        </p:txBody>
      </p:sp>
      <p:sp>
        <p:nvSpPr>
          <p:cNvPr id="331" name="Google Shape;331;g3120ba7d59a_0_60"/>
          <p:cNvSpPr txBox="1"/>
          <p:nvPr/>
        </p:nvSpPr>
        <p:spPr>
          <a:xfrm>
            <a:off x="587375" y="1632400"/>
            <a:ext cx="9984600" cy="51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ReportReceiver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Dictionary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Guid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Dictionary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Guid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sendersCache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Dictionary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Guid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receiversCache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OrganizationRepo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organizationsRepo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ReceiveReport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16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16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ContainsKey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 {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sendersCache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organizationsRepo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SenderId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receiversCache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organizationsRepo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ReceiverId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2" name="Google Shape;332;g3120ba7d59a_0_60"/>
          <p:cNvSpPr txBox="1"/>
          <p:nvPr/>
        </p:nvSpPr>
        <p:spPr>
          <a:xfrm rot="-302903">
            <a:off x="4518873" y="5550673"/>
            <a:ext cx="7128654" cy="80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Fail Fast тоже может нарушить консистентность!</a:t>
            </a:r>
            <a:endParaRPr sz="20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Но замалчивание проблем еще опаснее…</a:t>
            </a:r>
            <a:endParaRPr sz="20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3" name="Google Shape;333;g3120ba7d59a_0_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1826" y="584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g3665e2fb9b3_3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g3665e2fb9b3_3_15"/>
          <p:cNvSpPr/>
          <p:nvPr/>
        </p:nvSpPr>
        <p:spPr>
          <a:xfrm>
            <a:off x="3396000" y="729000"/>
            <a:ext cx="5400000" cy="5400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2" name="Google Shape;812;g3665e2fb9b3_3_15"/>
          <p:cNvSpPr/>
          <p:nvPr/>
        </p:nvSpPr>
        <p:spPr>
          <a:xfrm>
            <a:off x="4656000" y="1989000"/>
            <a:ext cx="2880000" cy="2880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3" name="Google Shape;813;g3665e2fb9b3_3_15"/>
          <p:cNvSpPr txBox="1"/>
          <p:nvPr/>
        </p:nvSpPr>
        <p:spPr>
          <a:xfrm>
            <a:off x="5057100" y="2690250"/>
            <a:ext cx="2077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Логика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Чистые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функции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4" name="Google Shape;814;g3665e2fb9b3_3_15"/>
          <p:cNvSpPr txBox="1"/>
          <p:nvPr/>
        </p:nvSpPr>
        <p:spPr>
          <a:xfrm>
            <a:off x="4606200" y="1187244"/>
            <a:ext cx="297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Side-эффекты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665e2fb9b3_3_24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Зависимости</a:t>
            </a:r>
            <a:endParaRPr/>
          </a:p>
        </p:txBody>
      </p:sp>
      <p:pic>
        <p:nvPicPr>
          <p:cNvPr id="820" name="Google Shape;820;g3665e2fb9b3_3_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665e2fb9b3_3_29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Устранение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зависимостей</a:t>
            </a:r>
            <a:endParaRPr/>
          </a:p>
        </p:txBody>
      </p:sp>
      <p:pic>
        <p:nvPicPr>
          <p:cNvPr id="826" name="Google Shape;826;g3665e2fb9b3_3_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g3665e2fb9b3_3_29"/>
          <p:cNvSpPr txBox="1"/>
          <p:nvPr/>
        </p:nvSpPr>
        <p:spPr>
          <a:xfrm>
            <a:off x="587375" y="3137775"/>
            <a:ext cx="38832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Поставщик данных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Получатель результата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interface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8" name="Google Shape;828;g3665e2fb9b3_3_29"/>
          <p:cNvSpPr txBox="1"/>
          <p:nvPr/>
        </p:nvSpPr>
        <p:spPr>
          <a:xfrm>
            <a:off x="5822425" y="3137775"/>
            <a:ext cx="42582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Данные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return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9" name="Google Shape;829;g3665e2fb9b3_3_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6653" y="30827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g3665e2fb9b3_3_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6653" y="36923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g3665e2fb9b3_3_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6653" y="4301992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665e2fb9b3_3_4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Слой внешних зависимостей</a:t>
            </a:r>
            <a:endParaRPr/>
          </a:p>
        </p:txBody>
      </p:sp>
      <p:pic>
        <p:nvPicPr>
          <p:cNvPr id="837" name="Google Shape;837;g3665e2fb9b3_3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g3665e2fb9b3_3_40"/>
          <p:cNvSpPr/>
          <p:nvPr/>
        </p:nvSpPr>
        <p:spPr>
          <a:xfrm>
            <a:off x="587372" y="2706825"/>
            <a:ext cx="2880000" cy="32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9" name="Google Shape;839;g3665e2fb9b3_3_40"/>
          <p:cNvSpPr/>
          <p:nvPr/>
        </p:nvSpPr>
        <p:spPr>
          <a:xfrm>
            <a:off x="947372" y="3066825"/>
            <a:ext cx="2160000" cy="2520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0" name="Google Shape;840;g3665e2fb9b3_3_40"/>
          <p:cNvSpPr txBox="1"/>
          <p:nvPr/>
        </p:nvSpPr>
        <p:spPr>
          <a:xfrm>
            <a:off x="3881350" y="3156975"/>
            <a:ext cx="56964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БД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Файловая система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Http</a:t>
            </a: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-клиент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Пользователь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665e2fb9b3_3_53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Command query separation</a:t>
            </a:r>
            <a:endParaRPr/>
          </a:p>
        </p:txBody>
      </p:sp>
      <p:pic>
        <p:nvPicPr>
          <p:cNvPr id="846" name="Google Shape;846;g3665e2fb9b3_3_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g3665e2fb9b3_3_53"/>
          <p:cNvSpPr/>
          <p:nvPr/>
        </p:nvSpPr>
        <p:spPr>
          <a:xfrm>
            <a:off x="4156322" y="2501350"/>
            <a:ext cx="2880000" cy="32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8" name="Google Shape;848;g3665e2fb9b3_3_53"/>
          <p:cNvSpPr/>
          <p:nvPr/>
        </p:nvSpPr>
        <p:spPr>
          <a:xfrm>
            <a:off x="4516322" y="2861350"/>
            <a:ext cx="2160000" cy="2520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9" name="Google Shape;849;g3665e2fb9b3_3_53"/>
          <p:cNvSpPr txBox="1"/>
          <p:nvPr/>
        </p:nvSpPr>
        <p:spPr>
          <a:xfrm>
            <a:off x="1827026" y="2951500"/>
            <a:ext cx="1451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Query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Input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Read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Get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0" name="Google Shape;850;g3665e2fb9b3_3_53"/>
          <p:cNvSpPr txBox="1"/>
          <p:nvPr/>
        </p:nvSpPr>
        <p:spPr>
          <a:xfrm>
            <a:off x="7991000" y="2951500"/>
            <a:ext cx="2490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Command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1" name="Google Shape;851;g3665e2fb9b3_3_53"/>
          <p:cNvSpPr/>
          <p:nvPr/>
        </p:nvSpPr>
        <p:spPr>
          <a:xfrm>
            <a:off x="3566894" y="4398445"/>
            <a:ext cx="855600" cy="28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2" name="Google Shape;852;g3665e2fb9b3_3_53"/>
          <p:cNvSpPr/>
          <p:nvPr/>
        </p:nvSpPr>
        <p:spPr>
          <a:xfrm>
            <a:off x="6801544" y="4398445"/>
            <a:ext cx="855600" cy="28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665e2fb9b3_3_65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Тестирование</a:t>
            </a:r>
            <a:endParaRPr/>
          </a:p>
        </p:txBody>
      </p:sp>
      <p:pic>
        <p:nvPicPr>
          <p:cNvPr id="858" name="Google Shape;858;g3665e2fb9b3_3_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3665e2fb9b3_3_7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State Unit Testing</a:t>
            </a:r>
            <a:endParaRPr/>
          </a:p>
        </p:txBody>
      </p:sp>
      <p:pic>
        <p:nvPicPr>
          <p:cNvPr id="864" name="Google Shape;864;g3665e2fb9b3_3_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g3665e2fb9b3_3_70"/>
          <p:cNvSpPr/>
          <p:nvPr/>
        </p:nvSpPr>
        <p:spPr>
          <a:xfrm>
            <a:off x="4805038" y="3041250"/>
            <a:ext cx="1666500" cy="77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6" name="Google Shape;866;g3665e2fb9b3_3_70"/>
          <p:cNvSpPr txBox="1"/>
          <p:nvPr/>
        </p:nvSpPr>
        <p:spPr>
          <a:xfrm>
            <a:off x="5063488" y="3090450"/>
            <a:ext cx="1149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Unit</a:t>
            </a:r>
            <a:endParaRPr sz="3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7" name="Google Shape;867;g3665e2fb9b3_3_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22177" y="31589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g3665e2fb9b3_3_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0454" y="3158992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g3665e2fb9b3_3_70"/>
          <p:cNvSpPr txBox="1"/>
          <p:nvPr/>
        </p:nvSpPr>
        <p:spPr>
          <a:xfrm>
            <a:off x="-98027" y="3105525"/>
            <a:ext cx="36945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Input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Values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Functions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Higher Order Functions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0" name="Google Shape;870;g3665e2fb9b3_3_70"/>
          <p:cNvSpPr txBox="1"/>
          <p:nvPr/>
        </p:nvSpPr>
        <p:spPr>
          <a:xfrm>
            <a:off x="7643400" y="3150088"/>
            <a:ext cx="249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665e2fb9b3_3_84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Integration Testing</a:t>
            </a:r>
            <a:endParaRPr/>
          </a:p>
        </p:txBody>
      </p:sp>
      <p:pic>
        <p:nvPicPr>
          <p:cNvPr id="876" name="Google Shape;876;g3665e2fb9b3_3_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g3665e2fb9b3_3_84"/>
          <p:cNvSpPr/>
          <p:nvPr/>
        </p:nvSpPr>
        <p:spPr>
          <a:xfrm>
            <a:off x="1143122" y="2519175"/>
            <a:ext cx="2880000" cy="32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8" name="Google Shape;878;g3665e2fb9b3_3_84"/>
          <p:cNvSpPr/>
          <p:nvPr/>
        </p:nvSpPr>
        <p:spPr>
          <a:xfrm>
            <a:off x="1503122" y="2879175"/>
            <a:ext cx="2160000" cy="2520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9" name="Google Shape;879;g3665e2fb9b3_3_84"/>
          <p:cNvSpPr/>
          <p:nvPr/>
        </p:nvSpPr>
        <p:spPr>
          <a:xfrm>
            <a:off x="587363" y="4101650"/>
            <a:ext cx="855600" cy="28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0" name="Google Shape;880;g3665e2fb9b3_3_84"/>
          <p:cNvSpPr/>
          <p:nvPr/>
        </p:nvSpPr>
        <p:spPr>
          <a:xfrm>
            <a:off x="1503125" y="2879175"/>
            <a:ext cx="2160000" cy="838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1" name="Google Shape;881;g3665e2fb9b3_3_84"/>
          <p:cNvSpPr/>
          <p:nvPr/>
        </p:nvSpPr>
        <p:spPr>
          <a:xfrm>
            <a:off x="1503125" y="3719775"/>
            <a:ext cx="2160000" cy="838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2" name="Google Shape;882;g3665e2fb9b3_3_84"/>
          <p:cNvSpPr txBox="1"/>
          <p:nvPr/>
        </p:nvSpPr>
        <p:spPr>
          <a:xfrm>
            <a:off x="1863875" y="2990775"/>
            <a:ext cx="143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Unit 1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3" name="Google Shape;883;g3665e2fb9b3_3_84"/>
          <p:cNvSpPr txBox="1"/>
          <p:nvPr/>
        </p:nvSpPr>
        <p:spPr>
          <a:xfrm>
            <a:off x="1863875" y="3831375"/>
            <a:ext cx="143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Unit 2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4" name="Google Shape;884;g3665e2fb9b3_3_84"/>
          <p:cNvSpPr txBox="1"/>
          <p:nvPr/>
        </p:nvSpPr>
        <p:spPr>
          <a:xfrm>
            <a:off x="1863875" y="4671975"/>
            <a:ext cx="143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Unit 3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5" name="Google Shape;885;g3665e2fb9b3_3_84"/>
          <p:cNvSpPr txBox="1"/>
          <p:nvPr/>
        </p:nvSpPr>
        <p:spPr>
          <a:xfrm>
            <a:off x="5810600" y="3093675"/>
            <a:ext cx="55938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~ 1-2 интеграционных теста с использованием тестовых заглушек или полноценной реализации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6" name="Google Shape;886;g3665e2fb9b3_3_84"/>
          <p:cNvSpPr/>
          <p:nvPr/>
        </p:nvSpPr>
        <p:spPr>
          <a:xfrm>
            <a:off x="3822013" y="4101650"/>
            <a:ext cx="855600" cy="28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3665e2fb9b3_3_105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Понятность и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декомпозиция</a:t>
            </a:r>
            <a:endParaRPr/>
          </a:p>
        </p:txBody>
      </p:sp>
      <p:pic>
        <p:nvPicPr>
          <p:cNvPr id="892" name="Google Shape;892;g3665e2fb9b3_3_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665e2fb9b3_3_11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Понятность</a:t>
            </a:r>
            <a:endParaRPr/>
          </a:p>
        </p:txBody>
      </p:sp>
      <p:sp>
        <p:nvSpPr>
          <p:cNvPr id="898" name="Google Shape;898;g3665e2fb9b3_3_110"/>
          <p:cNvSpPr txBox="1"/>
          <p:nvPr/>
        </p:nvSpPr>
        <p:spPr>
          <a:xfrm>
            <a:off x="587375" y="2089075"/>
            <a:ext cx="6575400" cy="4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++) {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ru-RU" sz="21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continue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ru-RU" sz="21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continue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++;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Enumerable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&amp;&amp;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9" name="Google Shape;899;g3665e2fb9b3_3_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120ba7d59a_0_68"/>
          <p:cNvSpPr txBox="1">
            <a:spLocks noGrp="1"/>
          </p:cNvSpPr>
          <p:nvPr>
            <p:ph type="title"/>
          </p:nvPr>
        </p:nvSpPr>
        <p:spPr>
          <a:xfrm>
            <a:off x="587375" y="577550"/>
            <a:ext cx="110172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Сделай NullReferenceException заметным </a:t>
            </a:r>
            <a:endParaRPr/>
          </a:p>
        </p:txBody>
      </p:sp>
      <p:sp>
        <p:nvSpPr>
          <p:cNvPr id="339" name="Google Shape;339;g3120ba7d59a_0_68"/>
          <p:cNvSpPr txBox="1"/>
          <p:nvPr/>
        </p:nvSpPr>
        <p:spPr>
          <a:xfrm>
            <a:off x="587375" y="2323575"/>
            <a:ext cx="901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Старайся не возвращать </a:t>
            </a:r>
            <a:r>
              <a:rPr lang="ru-RU" sz="2000" b="1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null </a:t>
            </a: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никогда!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0" name="Google Shape;340;g3120ba7d59a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87" y="3042168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3120ba7d59a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87" y="3704406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3120ba7d59a_0_68"/>
          <p:cNvSpPr txBox="1"/>
          <p:nvPr/>
        </p:nvSpPr>
        <p:spPr>
          <a:xfrm>
            <a:off x="1203263" y="3129456"/>
            <a:ext cx="8827500" cy="9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NotFoundException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Паттерн </a:t>
            </a:r>
            <a:r>
              <a:rPr lang="ru-RU" sz="2000">
                <a:solidFill>
                  <a:srgbClr val="B5CEA8"/>
                </a:solidFill>
                <a:latin typeface="Montserrat"/>
                <a:ea typeface="Montserrat"/>
                <a:cs typeface="Montserrat"/>
                <a:sym typeface="Montserrat"/>
              </a:rPr>
              <a:t>Maybe</a:t>
            </a:r>
            <a:r>
              <a:rPr lang="ru-RU" sz="2000">
                <a:solidFill>
                  <a:srgbClr val="B6D7A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/ </a:t>
            </a:r>
            <a:r>
              <a:rPr lang="ru-RU" sz="2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OneOf 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/ </a:t>
            </a:r>
            <a:r>
              <a:rPr lang="ru-RU" sz="2000">
                <a:solidFill>
                  <a:srgbClr val="DCDCAA"/>
                </a:solidFill>
                <a:latin typeface="Montserrat"/>
                <a:ea typeface="Montserrat"/>
                <a:cs typeface="Montserrat"/>
                <a:sym typeface="Montserrat"/>
              </a:rPr>
              <a:t>Result&lt;T&gt;</a:t>
            </a:r>
            <a:endParaRPr>
              <a:solidFill>
                <a:srgbClr val="DCDC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g3120ba7d59a_0_68"/>
          <p:cNvSpPr txBox="1"/>
          <p:nvPr/>
        </p:nvSpPr>
        <p:spPr>
          <a:xfrm>
            <a:off x="587375" y="4772425"/>
            <a:ext cx="1081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Но если очень хочется, то </a:t>
            </a:r>
            <a:r>
              <a:rPr lang="ru-RU" sz="2000">
                <a:solidFill>
                  <a:srgbClr val="DCDCAA"/>
                </a:solidFill>
                <a:latin typeface="Montserrat"/>
                <a:ea typeface="Montserrat"/>
                <a:cs typeface="Montserrat"/>
                <a:sym typeface="Montserrat"/>
              </a:rPr>
              <a:t>[CanBeNull]</a:t>
            </a: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+ </a:t>
            </a:r>
            <a:r>
              <a:rPr lang="ru-RU" sz="2000">
                <a:solidFill>
                  <a:srgbClr val="C586C0"/>
                </a:solidFill>
                <a:latin typeface="Montserrat"/>
                <a:ea typeface="Montserrat"/>
                <a:cs typeface="Montserrat"/>
                <a:sym typeface="Montserrat"/>
              </a:rPr>
              <a:t>ReSharper</a:t>
            </a: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ru-RU" sz="2000">
                <a:solidFill>
                  <a:srgbClr val="B5CEA8"/>
                </a:solidFill>
                <a:latin typeface="Montserrat"/>
                <a:ea typeface="Montserrat"/>
                <a:cs typeface="Montserrat"/>
                <a:sym typeface="Montserrat"/>
              </a:rPr>
              <a:t>Rider</a:t>
            </a: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ru-RU" sz="2000">
                <a:solidFill>
                  <a:srgbClr val="DCDCAA"/>
                </a:solidFill>
                <a:latin typeface="Montserrat"/>
                <a:ea typeface="Montserrat"/>
                <a:cs typeface="Montserrat"/>
                <a:sym typeface="Montserrat"/>
              </a:rPr>
              <a:t>C#8+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g3120ba7d59a_0_68"/>
          <p:cNvSpPr txBox="1"/>
          <p:nvPr/>
        </p:nvSpPr>
        <p:spPr>
          <a:xfrm>
            <a:off x="587375" y="5368450"/>
            <a:ext cx="9342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Если нет решарпера, то используй конвенции наименования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665e2fb9b3_3_117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Понятность</a:t>
            </a:r>
            <a:endParaRPr/>
          </a:p>
        </p:txBody>
      </p:sp>
      <p:pic>
        <p:nvPicPr>
          <p:cNvPr id="905" name="Google Shape;905;g3665e2fb9b3_3_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g3665e2fb9b3_3_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g3665e2fb9b3_3_117"/>
          <p:cNvSpPr txBox="1"/>
          <p:nvPr/>
        </p:nvSpPr>
        <p:spPr>
          <a:xfrm>
            <a:off x="1203274" y="2985500"/>
            <a:ext cx="5383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Декларативность позволяет писать код, который читается как объясняется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8" name="Google Shape;908;g3665e2fb9b3_3_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93843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g3665e2fb9b3_3_117"/>
          <p:cNvSpPr txBox="1"/>
          <p:nvPr/>
        </p:nvSpPr>
        <p:spPr>
          <a:xfrm>
            <a:off x="1203270" y="4081125"/>
            <a:ext cx="53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Чистые функции обеспечивают видимость потока данных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665e2fb9b3_3_127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Декомпозиция</a:t>
            </a:r>
            <a:endParaRPr/>
          </a:p>
        </p:txBody>
      </p:sp>
      <p:pic>
        <p:nvPicPr>
          <p:cNvPr id="915" name="Google Shape;915;g3665e2fb9b3_3_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g3665e2fb9b3_3_1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g3665e2fb9b3_3_127"/>
          <p:cNvSpPr txBox="1"/>
          <p:nvPr/>
        </p:nvSpPr>
        <p:spPr>
          <a:xfrm>
            <a:off x="1203274" y="2985500"/>
            <a:ext cx="5383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Код разделяется на функции, имеющие смысл в предметной области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8" name="Google Shape;918;g3665e2fb9b3_3_1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93843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g3665e2fb9b3_3_127"/>
          <p:cNvSpPr txBox="1"/>
          <p:nvPr/>
        </p:nvSpPr>
        <p:spPr>
          <a:xfrm>
            <a:off x="1203275" y="4081125"/>
            <a:ext cx="54636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Декларативность позволяет отделать код предметной области от кода движка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665e2fb9b3_3_139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Декомпозиция</a:t>
            </a:r>
            <a:endParaRPr/>
          </a:p>
        </p:txBody>
      </p:sp>
      <p:pic>
        <p:nvPicPr>
          <p:cNvPr id="925" name="Google Shape;925;g3665e2fb9b3_3_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g3665e2fb9b3_3_139"/>
          <p:cNvSpPr/>
          <p:nvPr/>
        </p:nvSpPr>
        <p:spPr>
          <a:xfrm>
            <a:off x="2049188" y="2283125"/>
            <a:ext cx="8093700" cy="119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7" name="Google Shape;927;g3665e2fb9b3_3_139"/>
          <p:cNvSpPr/>
          <p:nvPr/>
        </p:nvSpPr>
        <p:spPr>
          <a:xfrm>
            <a:off x="2049113" y="3482225"/>
            <a:ext cx="8093700" cy="2590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8" name="Google Shape;928;g3665e2fb9b3_3_139"/>
          <p:cNvSpPr txBox="1"/>
          <p:nvPr/>
        </p:nvSpPr>
        <p:spPr>
          <a:xfrm>
            <a:off x="2808338" y="2609122"/>
            <a:ext cx="6575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Декларативная бизнес-логика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9" name="Google Shape;929;g3665e2fb9b3_3_139"/>
          <p:cNvSpPr txBox="1"/>
          <p:nvPr/>
        </p:nvSpPr>
        <p:spPr>
          <a:xfrm>
            <a:off x="2214638" y="4254275"/>
            <a:ext cx="7762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Повторно используемый код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(инфраструктура, предметная область)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665e2fb9b3_3_152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Обработка ошибок</a:t>
            </a:r>
            <a:endParaRPr/>
          </a:p>
        </p:txBody>
      </p:sp>
      <p:pic>
        <p:nvPicPr>
          <p:cNvPr id="935" name="Google Shape;935;g3665e2fb9b3_3_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665e2fb9b3_7_2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4500" dirty="0"/>
              <a:t>Result</a:t>
            </a:r>
            <a:endParaRPr sz="4500" dirty="0"/>
          </a:p>
        </p:txBody>
      </p:sp>
      <p:pic>
        <p:nvPicPr>
          <p:cNvPr id="953" name="Google Shape;953;g3665e2fb9b3_7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g3665e2fb9b3_7_2"/>
          <p:cNvSpPr txBox="1"/>
          <p:nvPr/>
        </p:nvSpPr>
        <p:spPr>
          <a:xfrm>
            <a:off x="587375" y="1783300"/>
            <a:ext cx="5133600" cy="44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86C69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21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 {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IsSuccess {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GetValueOrThrow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Error {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86C69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IsSuccess {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Error {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665e2fb9b3_7_16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 sz="4500"/>
              <a:t>Then &amp; OnFail</a:t>
            </a:r>
            <a:endParaRPr sz="4500"/>
          </a:p>
        </p:txBody>
      </p:sp>
      <p:pic>
        <p:nvPicPr>
          <p:cNvPr id="960" name="Google Shape;960;g3665e2fb9b3_7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g3665e2fb9b3_7_16"/>
          <p:cNvSpPr txBox="1"/>
          <p:nvPr/>
        </p:nvSpPr>
        <p:spPr>
          <a:xfrm>
            <a:off x="587375" y="2423200"/>
            <a:ext cx="75228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86C69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ReadAllBytes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.</a:t>
            </a:r>
            <a:r>
              <a:rPr lang="ru-RU" sz="2100">
                <a:solidFill>
                  <a:srgbClr val="86C69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.</a:t>
            </a:r>
            <a:r>
              <a:rPr lang="ru-RU" sz="2100">
                <a:solidFill>
                  <a:srgbClr val="86C69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Convert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.</a:t>
            </a:r>
            <a:r>
              <a:rPr lang="ru-RU" sz="2100">
                <a:solidFill>
                  <a:srgbClr val="86C69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docV2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Save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docV2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.</a:t>
            </a:r>
            <a:r>
              <a:rPr lang="ru-RU" sz="2100">
                <a:solidFill>
                  <a:srgbClr val="86C69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OnFail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Write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$"Error 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Error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ru-RU" sz="21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665e2fb9b3_7_23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Зачем?</a:t>
            </a:r>
            <a:endParaRPr/>
          </a:p>
        </p:txBody>
      </p:sp>
      <p:pic>
        <p:nvPicPr>
          <p:cNvPr id="967" name="Google Shape;967;g3665e2fb9b3_7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g3665e2fb9b3_7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g3665e2fb9b3_7_23"/>
          <p:cNvSpPr txBox="1"/>
          <p:nvPr/>
        </p:nvSpPr>
        <p:spPr>
          <a:xfrm>
            <a:off x="1203274" y="2985500"/>
            <a:ext cx="5383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Явность неудачного исхода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0" name="Google Shape;970;g3665e2fb9b3_7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478267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g3665e2fb9b3_7_23"/>
          <p:cNvSpPr txBox="1"/>
          <p:nvPr/>
        </p:nvSpPr>
        <p:spPr>
          <a:xfrm>
            <a:off x="1203275" y="3565550"/>
            <a:ext cx="640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Не нужны перевыбросы с правильным типом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2" name="Google Shape;972;g3665e2fb9b3_7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4058445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g3665e2fb9b3_7_23"/>
          <p:cNvSpPr txBox="1"/>
          <p:nvPr/>
        </p:nvSpPr>
        <p:spPr>
          <a:xfrm>
            <a:off x="1203275" y="4145725"/>
            <a:ext cx="618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Сложнее забыть обработать исключение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3665e2fb9b3_7_34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Задача </a:t>
            </a:r>
            <a:r>
              <a:rPr lang="ru-RU">
                <a:solidFill>
                  <a:srgbClr val="EA9999"/>
                </a:solidFill>
              </a:rPr>
              <a:t>ErrorHandling</a:t>
            </a:r>
            <a:endParaRPr>
              <a:solidFill>
                <a:srgbClr val="EA9999"/>
              </a:solidFill>
            </a:endParaRPr>
          </a:p>
        </p:txBody>
      </p:sp>
      <p:sp>
        <p:nvSpPr>
          <p:cNvPr id="979" name="Google Shape;979;g3665e2fb9b3_7_34"/>
          <p:cNvSpPr txBox="1"/>
          <p:nvPr/>
        </p:nvSpPr>
        <p:spPr>
          <a:xfrm>
            <a:off x="587375" y="2425950"/>
            <a:ext cx="8726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Часть 1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Реализовать все методы в классе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Модульные тесты в файле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Result_Should.cs</a:t>
            </a: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должны проходить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0" name="Google Shape;980;g3665e2fb9b3_7_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5775" y="583200"/>
            <a:ext cx="1098850" cy="10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665e2fb9b3_7_40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Задача </a:t>
            </a:r>
            <a:r>
              <a:rPr lang="ru-RU">
                <a:solidFill>
                  <a:srgbClr val="EA9999"/>
                </a:solidFill>
              </a:rPr>
              <a:t>ErrorHandling</a:t>
            </a:r>
            <a:endParaRPr>
              <a:solidFill>
                <a:srgbClr val="EA9999"/>
              </a:solidFill>
            </a:endParaRPr>
          </a:p>
        </p:txBody>
      </p:sp>
      <p:sp>
        <p:nvSpPr>
          <p:cNvPr id="986" name="Google Shape;986;g3665e2fb9b3_7_40"/>
          <p:cNvSpPr txBox="1"/>
          <p:nvPr/>
        </p:nvSpPr>
        <p:spPr>
          <a:xfrm>
            <a:off x="587375" y="2425950"/>
            <a:ext cx="87261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Часть 1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Реализовать все методы в классе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Модульные тесты в файле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Result_Should.cs</a:t>
            </a: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должны проходить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Часть 2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Раскомментировать тесты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7" name="Google Shape;987;g3665e2fb9b3_7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5775" y="583200"/>
            <a:ext cx="1098850" cy="10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3665e2fb9b3_7_47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Разбор задачи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>
                <a:solidFill>
                  <a:srgbClr val="EA9999"/>
                </a:solidFill>
              </a:rPr>
              <a:t>ErrorHandling</a:t>
            </a:r>
            <a:endParaRPr>
              <a:solidFill>
                <a:srgbClr val="EA9999"/>
              </a:solidFill>
            </a:endParaRPr>
          </a:p>
        </p:txBody>
      </p:sp>
      <p:pic>
        <p:nvPicPr>
          <p:cNvPr id="993" name="Google Shape;993;g3665e2fb9b3_7_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5775" y="583200"/>
            <a:ext cx="1098850" cy="1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g3665e2fb9b3_7_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g3665e2fb9b3_7_47"/>
          <p:cNvSpPr txBox="1"/>
          <p:nvPr/>
        </p:nvSpPr>
        <p:spPr>
          <a:xfrm>
            <a:off x="1203274" y="2985500"/>
            <a:ext cx="5383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Обрабатывать ошибки можно явно, выстраивая вызовы методов в цепочки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6" name="Google Shape;996;g3665e2fb9b3_7_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17643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g3665e2fb9b3_7_47"/>
          <p:cNvSpPr txBox="1"/>
          <p:nvPr/>
        </p:nvSpPr>
        <p:spPr>
          <a:xfrm>
            <a:off x="1203275" y="4004925"/>
            <a:ext cx="546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Railway Oriented Programming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8" name="Google Shape;998;g3665e2fb9b3_7_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4497821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g3665e2fb9b3_7_47"/>
          <p:cNvSpPr txBox="1"/>
          <p:nvPr/>
        </p:nvSpPr>
        <p:spPr>
          <a:xfrm>
            <a:off x="1203275" y="4585103"/>
            <a:ext cx="54636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Синтаксис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LINQ 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можно использовать для создания цепочек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0" name="Google Shape;1000;g3665e2fb9b3_7_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5442531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g3665e2fb9b3_7_47"/>
          <p:cNvSpPr txBox="1"/>
          <p:nvPr/>
        </p:nvSpPr>
        <p:spPr>
          <a:xfrm>
            <a:off x="1203275" y="5529814"/>
            <a:ext cx="546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 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- это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struct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120ba7d59a_0_82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8144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#2 Конвенции наименования</a:t>
            </a:r>
            <a:endParaRPr/>
          </a:p>
        </p:txBody>
      </p:sp>
      <p:sp>
        <p:nvSpPr>
          <p:cNvPr id="350" name="Google Shape;350;g3120ba7d59a_0_82"/>
          <p:cNvSpPr txBox="1"/>
          <p:nvPr/>
        </p:nvSpPr>
        <p:spPr>
          <a:xfrm>
            <a:off x="587375" y="2323575"/>
            <a:ext cx="901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null </a:t>
            </a: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разрешено возвращать только методам </a:t>
            </a:r>
            <a:r>
              <a:rPr lang="ru-RU" sz="2000">
                <a:solidFill>
                  <a:srgbClr val="DCDCAA"/>
                </a:solidFill>
                <a:latin typeface="Montserrat"/>
                <a:ea typeface="Montserrat"/>
                <a:cs typeface="Montserrat"/>
                <a:sym typeface="Montserrat"/>
              </a:rPr>
              <a:t>FindXXX </a:t>
            </a: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или </a:t>
            </a:r>
            <a:r>
              <a:rPr lang="ru-RU" sz="2000">
                <a:solidFill>
                  <a:srgbClr val="DCDCAA"/>
                </a:solidFill>
                <a:latin typeface="Montserrat"/>
                <a:ea typeface="Montserrat"/>
                <a:cs typeface="Montserrat"/>
                <a:sym typeface="Montserrat"/>
              </a:rPr>
              <a:t>TryXXX</a:t>
            </a:r>
            <a:endParaRPr sz="2000">
              <a:solidFill>
                <a:srgbClr val="DCDC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1" name="Google Shape;351;g3120ba7d59a_0_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75" y="3536525"/>
            <a:ext cx="417850" cy="4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3120ba7d59a_0_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025" y="3921200"/>
            <a:ext cx="355200" cy="4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3120ba7d59a_0_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75" y="4374725"/>
            <a:ext cx="417850" cy="4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3120ba7d59a_0_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025" y="4759400"/>
            <a:ext cx="355200" cy="4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3120ba7d59a_0_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025" y="5140400"/>
            <a:ext cx="355200" cy="41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3120ba7d59a_0_82"/>
          <p:cNvSpPr txBox="1"/>
          <p:nvPr/>
        </p:nvSpPr>
        <p:spPr>
          <a:xfrm>
            <a:off x="1120775" y="3499150"/>
            <a:ext cx="634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FindPerson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</p:txBody>
      </p:sp>
      <p:sp>
        <p:nvSpPr>
          <p:cNvPr id="357" name="Google Shape;357;g3120ba7d59a_0_82"/>
          <p:cNvSpPr txBox="1"/>
          <p:nvPr/>
        </p:nvSpPr>
        <p:spPr>
          <a:xfrm>
            <a:off x="1120775" y="3883800"/>
            <a:ext cx="6563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FindPerson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??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"NA"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</p:txBody>
      </p:sp>
      <p:sp>
        <p:nvSpPr>
          <p:cNvPr id="358" name="Google Shape;358;g3120ba7d59a_0_82"/>
          <p:cNvSpPr txBox="1"/>
          <p:nvPr/>
        </p:nvSpPr>
        <p:spPr>
          <a:xfrm>
            <a:off x="1120775" y="4300225"/>
            <a:ext cx="5733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TryReadSettings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/>
          </a:p>
        </p:txBody>
      </p:sp>
      <p:sp>
        <p:nvSpPr>
          <p:cNvPr id="359" name="Google Shape;359;g3120ba7d59a_0_82"/>
          <p:cNvSpPr txBox="1"/>
          <p:nvPr/>
        </p:nvSpPr>
        <p:spPr>
          <a:xfrm>
            <a:off x="1120775" y="4722013"/>
            <a:ext cx="7480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TryReadSettings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??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defaultSettings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</p:txBody>
      </p:sp>
      <p:sp>
        <p:nvSpPr>
          <p:cNvPr id="360" name="Google Shape;360;g3120ba7d59a_0_82"/>
          <p:cNvSpPr txBox="1"/>
          <p:nvPr/>
        </p:nvSpPr>
        <p:spPr>
          <a:xfrm>
            <a:off x="1120775" y="5101300"/>
            <a:ext cx="6978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GetConvertor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formatType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Convert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ReadData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3665e2fb9b3_7_61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Задача </a:t>
            </a:r>
            <a:r>
              <a:rPr lang="ru-RU">
                <a:solidFill>
                  <a:srgbClr val="EA9999"/>
                </a:solidFill>
              </a:rPr>
              <a:t>FileSenderRailway</a:t>
            </a:r>
            <a:endParaRPr>
              <a:solidFill>
                <a:srgbClr val="EA9999"/>
              </a:solidFill>
            </a:endParaRPr>
          </a:p>
        </p:txBody>
      </p:sp>
      <p:pic>
        <p:nvPicPr>
          <p:cNvPr id="1007" name="Google Shape;1007;g3665e2fb9b3_7_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5775" y="583200"/>
            <a:ext cx="1098850" cy="109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g3665e2fb9b3_7_61"/>
          <p:cNvSpPr txBox="1"/>
          <p:nvPr/>
        </p:nvSpPr>
        <p:spPr>
          <a:xfrm>
            <a:off x="587374" y="2486400"/>
            <a:ext cx="5383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Document           Immutable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9" name="Google Shape;1009;g3665e2fb9b3_7_61"/>
          <p:cNvSpPr txBox="1"/>
          <p:nvPr/>
        </p:nvSpPr>
        <p:spPr>
          <a:xfrm>
            <a:off x="587375" y="3048625"/>
            <a:ext cx="546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Выделить функцию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 PrepareFileToSend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0" name="Google Shape;1010;g3665e2fb9b3_7_61"/>
          <p:cNvSpPr txBox="1"/>
          <p:nvPr/>
        </p:nvSpPr>
        <p:spPr>
          <a:xfrm>
            <a:off x="587375" y="3628803"/>
            <a:ext cx="546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(*)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 Тесты на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PrepareFileToSend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1" name="Google Shape;1011;g3665e2fb9b3_7_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10426" y="2416844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g3665e2fb9b3_7_61"/>
          <p:cNvSpPr txBox="1"/>
          <p:nvPr/>
        </p:nvSpPr>
        <p:spPr>
          <a:xfrm>
            <a:off x="587375" y="4798994"/>
            <a:ext cx="546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 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         декларативно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3" name="Google Shape;1013;g3665e2fb9b3_7_61"/>
          <p:cNvSpPr txBox="1"/>
          <p:nvPr/>
        </p:nvSpPr>
        <p:spPr>
          <a:xfrm>
            <a:off x="587375" y="4208975"/>
            <a:ext cx="599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Логику на исключениях           декларативно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4" name="Google Shape;1014;g3665e2fb9b3_7_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3760" y="4128758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g3665e2fb9b3_7_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2685" y="4720539"/>
            <a:ext cx="464734" cy="464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3665e2fb9b3_7_80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Разбор задачи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>
                <a:solidFill>
                  <a:srgbClr val="EA9999"/>
                </a:solidFill>
              </a:rPr>
              <a:t>FileSenderRailway</a:t>
            </a:r>
            <a:endParaRPr>
              <a:solidFill>
                <a:srgbClr val="EA9999"/>
              </a:solidFill>
            </a:endParaRPr>
          </a:p>
        </p:txBody>
      </p:sp>
      <p:pic>
        <p:nvPicPr>
          <p:cNvPr id="1021" name="Google Shape;1021;g3665e2fb9b3_7_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5775" y="583200"/>
            <a:ext cx="1098850" cy="1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g3665e2fb9b3_7_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384243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g3665e2fb9b3_7_80"/>
          <p:cNvSpPr txBox="1"/>
          <p:nvPr/>
        </p:nvSpPr>
        <p:spPr>
          <a:xfrm>
            <a:off x="1203275" y="3471525"/>
            <a:ext cx="546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Пример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Railway Oriented Programming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4" name="Google Shape;1024;g3665e2fb9b3_7_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64421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g3665e2fb9b3_7_80"/>
          <p:cNvSpPr txBox="1"/>
          <p:nvPr/>
        </p:nvSpPr>
        <p:spPr>
          <a:xfrm>
            <a:off x="1203275" y="4051703"/>
            <a:ext cx="546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Для тестирования используются моки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Google Shape;1026;g3665e2fb9b3_7_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4528131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g3665e2fb9b3_7_80"/>
          <p:cNvSpPr txBox="1"/>
          <p:nvPr/>
        </p:nvSpPr>
        <p:spPr>
          <a:xfrm>
            <a:off x="1203275" y="4615425"/>
            <a:ext cx="597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Моки задают границу зоны чистых функций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3665e2fb9b3_7_101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Railway в задаче</a:t>
            </a:r>
            <a:endParaRPr/>
          </a:p>
        </p:txBody>
      </p:sp>
      <p:pic>
        <p:nvPicPr>
          <p:cNvPr id="1033" name="Google Shape;1033;g3665e2fb9b3_7_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g3665e2fb9b3_7_101"/>
          <p:cNvSpPr txBox="1"/>
          <p:nvPr/>
        </p:nvSpPr>
        <p:spPr>
          <a:xfrm>
            <a:off x="587375" y="1720049"/>
            <a:ext cx="9634200" cy="48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86C69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21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PrepareFileToSend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FileContent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X509Certificate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certificate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recognizer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Recognize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ValidateFormatIsSupported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ValidateIsNotTooOld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WithContent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cryptographer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Sign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certificate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)));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3665e2fb9b3_7_115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Railway в Gulp</a:t>
            </a:r>
            <a:endParaRPr/>
          </a:p>
        </p:txBody>
      </p:sp>
      <p:pic>
        <p:nvPicPr>
          <p:cNvPr id="1040" name="Google Shape;1040;g3665e2fb9b3_7_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g3665e2fb9b3_7_115"/>
          <p:cNvSpPr txBox="1"/>
          <p:nvPr/>
        </p:nvSpPr>
        <p:spPr>
          <a:xfrm>
            <a:off x="587375" y="2156749"/>
            <a:ext cx="9634200" cy="27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gulp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'sync'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1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() {  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gulp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'js/*.js'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pipe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concat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'script.min.js'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pipe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uglify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pipe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gulp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dest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'../dist/js'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210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3665e2fb9b3_7_156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Построение Railway</a:t>
            </a:r>
            <a:endParaRPr/>
          </a:p>
        </p:txBody>
      </p:sp>
      <p:pic>
        <p:nvPicPr>
          <p:cNvPr id="1047" name="Google Shape;1047;g3665e2fb9b3_7_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g3665e2fb9b3_7_156"/>
          <p:cNvSpPr/>
          <p:nvPr/>
        </p:nvSpPr>
        <p:spPr>
          <a:xfrm>
            <a:off x="767375" y="227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9" name="Google Shape;1049;g3665e2fb9b3_7_156"/>
          <p:cNvSpPr txBox="1"/>
          <p:nvPr/>
        </p:nvSpPr>
        <p:spPr>
          <a:xfrm>
            <a:off x="1002575" y="241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0" name="Google Shape;1050;g3665e2fb9b3_7_156"/>
          <p:cNvSpPr txBox="1"/>
          <p:nvPr/>
        </p:nvSpPr>
        <p:spPr>
          <a:xfrm>
            <a:off x="5981850" y="2237475"/>
            <a:ext cx="623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3665e2fb9b3_7_172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Построение Railway</a:t>
            </a:r>
            <a:endParaRPr/>
          </a:p>
        </p:txBody>
      </p:sp>
      <p:pic>
        <p:nvPicPr>
          <p:cNvPr id="1056" name="Google Shape;1056;g3665e2fb9b3_7_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g3665e2fb9b3_7_172"/>
          <p:cNvSpPr/>
          <p:nvPr/>
        </p:nvSpPr>
        <p:spPr>
          <a:xfrm>
            <a:off x="587375" y="2091100"/>
            <a:ext cx="2520000" cy="126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8" name="Google Shape;1058;g3665e2fb9b3_7_172"/>
          <p:cNvSpPr/>
          <p:nvPr/>
        </p:nvSpPr>
        <p:spPr>
          <a:xfrm>
            <a:off x="767375" y="227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9" name="Google Shape;1059;g3665e2fb9b3_7_172"/>
          <p:cNvSpPr txBox="1"/>
          <p:nvPr/>
        </p:nvSpPr>
        <p:spPr>
          <a:xfrm>
            <a:off x="1002575" y="241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0" name="Google Shape;1060;g3665e2fb9b3_7_172"/>
          <p:cNvSpPr txBox="1"/>
          <p:nvPr/>
        </p:nvSpPr>
        <p:spPr>
          <a:xfrm>
            <a:off x="5981850" y="2237475"/>
            <a:ext cx="623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Result.Ok(</a:t>
            </a: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1" name="Google Shape;1061;g3665e2fb9b3_7_172"/>
          <p:cNvSpPr txBox="1"/>
          <p:nvPr/>
        </p:nvSpPr>
        <p:spPr>
          <a:xfrm>
            <a:off x="5981850" y="5255500"/>
            <a:ext cx="6575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Inject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3665e2fb9b3_7_204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Построение Railway</a:t>
            </a:r>
            <a:endParaRPr/>
          </a:p>
        </p:txBody>
      </p:sp>
      <p:pic>
        <p:nvPicPr>
          <p:cNvPr id="1067" name="Google Shape;1067;g3665e2fb9b3_7_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g3665e2fb9b3_7_204"/>
          <p:cNvSpPr/>
          <p:nvPr/>
        </p:nvSpPr>
        <p:spPr>
          <a:xfrm>
            <a:off x="587375" y="2091100"/>
            <a:ext cx="2520000" cy="126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9" name="Google Shape;1069;g3665e2fb9b3_7_204"/>
          <p:cNvSpPr/>
          <p:nvPr/>
        </p:nvSpPr>
        <p:spPr>
          <a:xfrm>
            <a:off x="767375" y="227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0" name="Google Shape;1070;g3665e2fb9b3_7_204"/>
          <p:cNvSpPr/>
          <p:nvPr/>
        </p:nvSpPr>
        <p:spPr>
          <a:xfrm>
            <a:off x="767375" y="353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1" name="Google Shape;1071;g3665e2fb9b3_7_204"/>
          <p:cNvSpPr txBox="1"/>
          <p:nvPr/>
        </p:nvSpPr>
        <p:spPr>
          <a:xfrm>
            <a:off x="1002575" y="241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2" name="Google Shape;1072;g3665e2fb9b3_7_204"/>
          <p:cNvSpPr txBox="1"/>
          <p:nvPr/>
        </p:nvSpPr>
        <p:spPr>
          <a:xfrm>
            <a:off x="1002575" y="367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 + 3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3" name="Google Shape;1073;g3665e2fb9b3_7_204"/>
          <p:cNvSpPr txBox="1"/>
          <p:nvPr/>
        </p:nvSpPr>
        <p:spPr>
          <a:xfrm>
            <a:off x="5981850" y="2237475"/>
            <a:ext cx="6233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Result.Ok(</a:t>
            </a: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 =&gt; x + 3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3665e2fb9b3_7_22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Построение Railway</a:t>
            </a:r>
            <a:endParaRPr/>
          </a:p>
        </p:txBody>
      </p:sp>
      <p:pic>
        <p:nvPicPr>
          <p:cNvPr id="1079" name="Google Shape;1079;g3665e2fb9b3_7_2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g3665e2fb9b3_7_220"/>
          <p:cNvSpPr/>
          <p:nvPr/>
        </p:nvSpPr>
        <p:spPr>
          <a:xfrm>
            <a:off x="587375" y="2091100"/>
            <a:ext cx="2520000" cy="126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1" name="Google Shape;1081;g3665e2fb9b3_7_220"/>
          <p:cNvSpPr/>
          <p:nvPr/>
        </p:nvSpPr>
        <p:spPr>
          <a:xfrm>
            <a:off x="767375" y="227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2" name="Google Shape;1082;g3665e2fb9b3_7_220"/>
          <p:cNvSpPr/>
          <p:nvPr/>
        </p:nvSpPr>
        <p:spPr>
          <a:xfrm>
            <a:off x="587375" y="3351100"/>
            <a:ext cx="2520000" cy="126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3" name="Google Shape;1083;g3665e2fb9b3_7_220"/>
          <p:cNvSpPr/>
          <p:nvPr/>
        </p:nvSpPr>
        <p:spPr>
          <a:xfrm>
            <a:off x="767375" y="353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4" name="Google Shape;1084;g3665e2fb9b3_7_220"/>
          <p:cNvSpPr txBox="1"/>
          <p:nvPr/>
        </p:nvSpPr>
        <p:spPr>
          <a:xfrm>
            <a:off x="1002575" y="241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5" name="Google Shape;1085;g3665e2fb9b3_7_220"/>
          <p:cNvSpPr txBox="1"/>
          <p:nvPr/>
        </p:nvSpPr>
        <p:spPr>
          <a:xfrm>
            <a:off x="1002575" y="367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 + 3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6" name="Google Shape;1086;g3665e2fb9b3_7_220"/>
          <p:cNvSpPr txBox="1"/>
          <p:nvPr/>
        </p:nvSpPr>
        <p:spPr>
          <a:xfrm>
            <a:off x="5981850" y="2237475"/>
            <a:ext cx="6233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Result.Ok(</a:t>
            </a: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	.Then(</a:t>
            </a: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 =&gt; x + 3</a:t>
            </a: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7" name="Google Shape;1087;g3665e2fb9b3_7_220"/>
          <p:cNvSpPr txBox="1"/>
          <p:nvPr/>
        </p:nvSpPr>
        <p:spPr>
          <a:xfrm>
            <a:off x="5981850" y="5255500"/>
            <a:ext cx="6575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Combine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3665e2fb9b3_7_236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Построение Railway</a:t>
            </a:r>
            <a:endParaRPr/>
          </a:p>
        </p:txBody>
      </p:sp>
      <p:pic>
        <p:nvPicPr>
          <p:cNvPr id="1093" name="Google Shape;1093;g3665e2fb9b3_7_2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g3665e2fb9b3_7_236"/>
          <p:cNvSpPr/>
          <p:nvPr/>
        </p:nvSpPr>
        <p:spPr>
          <a:xfrm>
            <a:off x="587375" y="2091100"/>
            <a:ext cx="2520000" cy="126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5" name="Google Shape;1095;g3665e2fb9b3_7_236"/>
          <p:cNvSpPr/>
          <p:nvPr/>
        </p:nvSpPr>
        <p:spPr>
          <a:xfrm>
            <a:off x="767375" y="227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6" name="Google Shape;1096;g3665e2fb9b3_7_236"/>
          <p:cNvSpPr/>
          <p:nvPr/>
        </p:nvSpPr>
        <p:spPr>
          <a:xfrm>
            <a:off x="587375" y="3351100"/>
            <a:ext cx="2520000" cy="126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7" name="Google Shape;1097;g3665e2fb9b3_7_236"/>
          <p:cNvSpPr/>
          <p:nvPr/>
        </p:nvSpPr>
        <p:spPr>
          <a:xfrm>
            <a:off x="767375" y="353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8" name="Google Shape;1098;g3665e2fb9b3_7_236"/>
          <p:cNvSpPr/>
          <p:nvPr/>
        </p:nvSpPr>
        <p:spPr>
          <a:xfrm>
            <a:off x="767375" y="479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9" name="Google Shape;1099;g3665e2fb9b3_7_236"/>
          <p:cNvSpPr txBox="1"/>
          <p:nvPr/>
        </p:nvSpPr>
        <p:spPr>
          <a:xfrm>
            <a:off x="1002575" y="241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0" name="Google Shape;1100;g3665e2fb9b3_7_236"/>
          <p:cNvSpPr txBox="1"/>
          <p:nvPr/>
        </p:nvSpPr>
        <p:spPr>
          <a:xfrm>
            <a:off x="1002575" y="367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 + 3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1" name="Google Shape;1101;g3665e2fb9b3_7_236"/>
          <p:cNvSpPr txBox="1"/>
          <p:nvPr/>
        </p:nvSpPr>
        <p:spPr>
          <a:xfrm>
            <a:off x="1002575" y="493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 * 2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2" name="Google Shape;1102;g3665e2fb9b3_7_236"/>
          <p:cNvSpPr txBox="1"/>
          <p:nvPr/>
        </p:nvSpPr>
        <p:spPr>
          <a:xfrm>
            <a:off x="5981850" y="2237475"/>
            <a:ext cx="62331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Result.Ok(</a:t>
            </a: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	.Then(</a:t>
            </a: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 =&gt; x + 3</a:t>
            </a: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 =&gt; x * 2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3665e2fb9b3_7_252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Построение Railway</a:t>
            </a:r>
            <a:endParaRPr/>
          </a:p>
        </p:txBody>
      </p:sp>
      <p:pic>
        <p:nvPicPr>
          <p:cNvPr id="1108" name="Google Shape;1108;g3665e2fb9b3_7_2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g3665e2fb9b3_7_252"/>
          <p:cNvSpPr/>
          <p:nvPr/>
        </p:nvSpPr>
        <p:spPr>
          <a:xfrm>
            <a:off x="587375" y="2091100"/>
            <a:ext cx="2520000" cy="126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0" name="Google Shape;1110;g3665e2fb9b3_7_252"/>
          <p:cNvSpPr/>
          <p:nvPr/>
        </p:nvSpPr>
        <p:spPr>
          <a:xfrm>
            <a:off x="767375" y="227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1" name="Google Shape;1111;g3665e2fb9b3_7_252"/>
          <p:cNvSpPr/>
          <p:nvPr/>
        </p:nvSpPr>
        <p:spPr>
          <a:xfrm>
            <a:off x="587375" y="3351100"/>
            <a:ext cx="2520000" cy="126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2" name="Google Shape;1112;g3665e2fb9b3_7_252"/>
          <p:cNvSpPr/>
          <p:nvPr/>
        </p:nvSpPr>
        <p:spPr>
          <a:xfrm>
            <a:off x="767375" y="353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3" name="Google Shape;1113;g3665e2fb9b3_7_252"/>
          <p:cNvSpPr/>
          <p:nvPr/>
        </p:nvSpPr>
        <p:spPr>
          <a:xfrm>
            <a:off x="587375" y="4611100"/>
            <a:ext cx="2520000" cy="126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4" name="Google Shape;1114;g3665e2fb9b3_7_252"/>
          <p:cNvSpPr/>
          <p:nvPr/>
        </p:nvSpPr>
        <p:spPr>
          <a:xfrm>
            <a:off x="767375" y="479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5" name="Google Shape;1115;g3665e2fb9b3_7_252"/>
          <p:cNvSpPr txBox="1"/>
          <p:nvPr/>
        </p:nvSpPr>
        <p:spPr>
          <a:xfrm>
            <a:off x="1002575" y="241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6" name="Google Shape;1116;g3665e2fb9b3_7_252"/>
          <p:cNvSpPr txBox="1"/>
          <p:nvPr/>
        </p:nvSpPr>
        <p:spPr>
          <a:xfrm>
            <a:off x="1002575" y="367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 + 3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7" name="Google Shape;1117;g3665e2fb9b3_7_252"/>
          <p:cNvSpPr txBox="1"/>
          <p:nvPr/>
        </p:nvSpPr>
        <p:spPr>
          <a:xfrm>
            <a:off x="1002575" y="493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 * 2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8" name="Google Shape;1118;g3665e2fb9b3_7_252"/>
          <p:cNvSpPr txBox="1"/>
          <p:nvPr/>
        </p:nvSpPr>
        <p:spPr>
          <a:xfrm>
            <a:off x="5981850" y="2237475"/>
            <a:ext cx="6233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Result.Ok(</a:t>
            </a: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	.Then(</a:t>
            </a: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 =&gt; x + 3</a:t>
            </a: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	.Then(</a:t>
            </a: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 =&gt; x * 2</a:t>
            </a: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9" name="Google Shape;1119;g3665e2fb9b3_7_252"/>
          <p:cNvSpPr txBox="1"/>
          <p:nvPr/>
        </p:nvSpPr>
        <p:spPr>
          <a:xfrm>
            <a:off x="5981850" y="5255500"/>
            <a:ext cx="6575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Combine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20ba7d59a_0_96"/>
          <p:cNvSpPr txBox="1">
            <a:spLocks noGrp="1"/>
          </p:cNvSpPr>
          <p:nvPr>
            <p:ph type="title"/>
          </p:nvPr>
        </p:nvSpPr>
        <p:spPr>
          <a:xfrm>
            <a:off x="587375" y="736600"/>
            <a:ext cx="66651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Исключения для исключительного</a:t>
            </a:r>
            <a:endParaRPr/>
          </a:p>
        </p:txBody>
      </p:sp>
      <p:pic>
        <p:nvPicPr>
          <p:cNvPr id="366" name="Google Shape;366;g3120ba7d59a_0_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7366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3665e2fb9b3_7_291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Использованные операции</a:t>
            </a:r>
            <a:endParaRPr/>
          </a:p>
        </p:txBody>
      </p:sp>
      <p:sp>
        <p:nvSpPr>
          <p:cNvPr id="1125" name="Google Shape;1125;g3665e2fb9b3_7_291"/>
          <p:cNvSpPr txBox="1"/>
          <p:nvPr/>
        </p:nvSpPr>
        <p:spPr>
          <a:xfrm>
            <a:off x="587375" y="2488625"/>
            <a:ext cx="1958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Inject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Combine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6" name="Google Shape;1126;g3665e2fb9b3_7_291"/>
          <p:cNvSpPr txBox="1"/>
          <p:nvPr/>
        </p:nvSpPr>
        <p:spPr>
          <a:xfrm>
            <a:off x="2944700" y="2488625"/>
            <a:ext cx="1377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ru-RU" sz="2800" b="1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x) y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7" name="Google Shape;1127;g3665e2fb9b3_7_2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9712" y="2567143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g3665e2fb9b3_7_2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9712" y="3427331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g3665e2fb9b3_7_291"/>
          <p:cNvSpPr txBox="1"/>
          <p:nvPr/>
        </p:nvSpPr>
        <p:spPr>
          <a:xfrm>
            <a:off x="5071050" y="2488625"/>
            <a:ext cx="1377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ru-RU" sz="2800" b="1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x)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ru-RU" sz="2800" b="1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y)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0" name="Google Shape;1130;g3665e2fb9b3_7_291"/>
          <p:cNvSpPr txBox="1"/>
          <p:nvPr/>
        </p:nvSpPr>
        <p:spPr>
          <a:xfrm rot="-302897">
            <a:off x="4636192" y="3989959"/>
            <a:ext cx="2246715" cy="49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R - это монада</a:t>
            </a:r>
            <a:endParaRPr sz="20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3665e2fb9b3_7_268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Использованные операции</a:t>
            </a:r>
            <a:endParaRPr/>
          </a:p>
        </p:txBody>
      </p:sp>
      <p:sp>
        <p:nvSpPr>
          <p:cNvPr id="1136" name="Google Shape;1136;g3665e2fb9b3_7_268"/>
          <p:cNvSpPr txBox="1"/>
          <p:nvPr/>
        </p:nvSpPr>
        <p:spPr>
          <a:xfrm>
            <a:off x="587375" y="2488625"/>
            <a:ext cx="1958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Inject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Combine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7" name="Google Shape;1137;g3665e2fb9b3_7_268"/>
          <p:cNvSpPr txBox="1"/>
          <p:nvPr/>
        </p:nvSpPr>
        <p:spPr>
          <a:xfrm>
            <a:off x="2944700" y="2488625"/>
            <a:ext cx="1377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ru-RU" sz="2800" b="1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x) y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8" name="Google Shape;1138;g3665e2fb9b3_7_2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9712" y="2567143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g3665e2fb9b3_7_2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9712" y="3427331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g3665e2fb9b3_7_268"/>
          <p:cNvSpPr txBox="1"/>
          <p:nvPr/>
        </p:nvSpPr>
        <p:spPr>
          <a:xfrm>
            <a:off x="5071050" y="2488625"/>
            <a:ext cx="1377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ru-RU" sz="2800" b="1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x)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ru-RU" sz="2800" b="1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y)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1" name="Google Shape;1141;g3665e2fb9b3_7_268"/>
          <p:cNvSpPr txBox="1"/>
          <p:nvPr/>
        </p:nvSpPr>
        <p:spPr>
          <a:xfrm>
            <a:off x="7025917" y="1817547"/>
            <a:ext cx="5194200" cy="45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Монада </a:t>
            </a:r>
            <a:r>
              <a:rPr lang="ru-RU" sz="26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</a:t>
            </a:r>
            <a:endParaRPr sz="26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Inject</a:t>
            </a:r>
            <a:r>
              <a:rPr lang="ru-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6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Result.Ok</a:t>
            </a:r>
            <a:r>
              <a:rPr lang="ru-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ru-RU" sz="26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 Result.Fail</a:t>
            </a:r>
            <a:endParaRPr sz="26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Combine</a:t>
            </a:r>
            <a:r>
              <a:rPr lang="ru-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6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endParaRPr sz="26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Монада </a:t>
            </a:r>
            <a:r>
              <a:rPr lang="ru-RU" sz="26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Task</a:t>
            </a:r>
            <a:endParaRPr sz="26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6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Inject</a:t>
            </a:r>
            <a:r>
              <a:rPr lang="ru-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6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Task.FromResult</a:t>
            </a:r>
            <a:endParaRPr sz="26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Combine</a:t>
            </a:r>
            <a:r>
              <a:rPr lang="ru-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6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ContinueWIth</a:t>
            </a:r>
            <a:endParaRPr sz="26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Монада </a:t>
            </a:r>
            <a:r>
              <a:rPr lang="ru-RU" sz="26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IEnumerable</a:t>
            </a:r>
            <a:endParaRPr sz="26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Inject</a:t>
            </a:r>
            <a:r>
              <a:rPr lang="ru-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6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Enumerable.Range</a:t>
            </a:r>
            <a:endParaRPr sz="26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Combine</a:t>
            </a:r>
            <a:r>
              <a:rPr lang="ru-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6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SelectMany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2" name="Google Shape;1142;g3665e2fb9b3_7_268"/>
          <p:cNvSpPr txBox="1"/>
          <p:nvPr/>
        </p:nvSpPr>
        <p:spPr>
          <a:xfrm rot="-302897">
            <a:off x="4636192" y="3989959"/>
            <a:ext cx="2246715" cy="49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R - это монада</a:t>
            </a:r>
            <a:endParaRPr sz="20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3120ba7d59a_0_850"/>
          <p:cNvSpPr txBox="1">
            <a:spLocks noGrp="1"/>
          </p:cNvSpPr>
          <p:nvPr>
            <p:ph type="title"/>
          </p:nvPr>
        </p:nvSpPr>
        <p:spPr>
          <a:xfrm>
            <a:off x="594750" y="584200"/>
            <a:ext cx="5400000" cy="15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/>
              <a:t>Обратная связь</a:t>
            </a:r>
            <a:endParaRPr/>
          </a:p>
        </p:txBody>
      </p:sp>
      <p:sp>
        <p:nvSpPr>
          <p:cNvPr id="1149" name="Google Shape;1149;g3120ba7d59a_0_850"/>
          <p:cNvSpPr txBox="1">
            <a:spLocks noGrp="1"/>
          </p:cNvSpPr>
          <p:nvPr>
            <p:ph type="body" idx="3"/>
          </p:nvPr>
        </p:nvSpPr>
        <p:spPr>
          <a:xfrm>
            <a:off x="8183217" y="5961666"/>
            <a:ext cx="34215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kontur.ru</a:t>
            </a:r>
            <a:endParaRPr/>
          </a:p>
        </p:txBody>
      </p:sp>
      <p:pic>
        <p:nvPicPr>
          <p:cNvPr id="1150" name="Google Shape;1150;g3120ba7d59a_0_850" title="dfbf1e9697436a8bbee9c716d39a4669.png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645214" y="584201"/>
            <a:ext cx="3959400" cy="3959400"/>
          </a:xfrm>
          <a:prstGeom prst="roundRect">
            <a:avLst>
              <a:gd name="adj" fmla="val 16667"/>
            </a:avLst>
          </a:prstGeom>
          <a:noFill/>
        </p:spPr>
      </p:pic>
      <p:sp>
        <p:nvSpPr>
          <p:cNvPr id="1153" name="Google Shape;1153;g3120ba7d59a_0_850"/>
          <p:cNvSpPr txBox="1"/>
          <p:nvPr/>
        </p:nvSpPr>
        <p:spPr>
          <a:xfrm>
            <a:off x="594748" y="4423258"/>
            <a:ext cx="54000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Имя Фамилия</a:t>
            </a:r>
            <a:endParaRPr sz="2000" dirty="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4" name="Google Shape;1154;g3120ba7d59a_0_850"/>
          <p:cNvSpPr txBox="1"/>
          <p:nvPr/>
        </p:nvSpPr>
        <p:spPr>
          <a:xfrm>
            <a:off x="594748" y="4827172"/>
            <a:ext cx="54000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Должность</a:t>
            </a:r>
            <a:endParaRPr sz="2000" dirty="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heme Montserrat">
  <a:themeElements>
    <a:clrScheme name="Шаблон 2023">
      <a:dk1>
        <a:srgbClr val="FEFFFE"/>
      </a:dk1>
      <a:lt1>
        <a:srgbClr val="000000"/>
      </a:lt1>
      <a:dk2>
        <a:srgbClr val="F1F1F1"/>
      </a:dk2>
      <a:lt2>
        <a:srgbClr val="000000"/>
      </a:lt2>
      <a:accent1>
        <a:srgbClr val="00C5A7"/>
      </a:accent1>
      <a:accent2>
        <a:srgbClr val="FF8126"/>
      </a:accent2>
      <a:accent3>
        <a:srgbClr val="26AD50"/>
      </a:accent3>
      <a:accent4>
        <a:srgbClr val="FE5948"/>
      </a:accent4>
      <a:accent5>
        <a:srgbClr val="2191FE"/>
      </a:accent5>
      <a:accent6>
        <a:srgbClr val="B850CF"/>
      </a:accent6>
      <a:hlink>
        <a:srgbClr val="0671F6"/>
      </a:hlink>
      <a:folHlink>
        <a:srgbClr val="0570F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5635</Words>
  <Application>Microsoft Office PowerPoint</Application>
  <PresentationFormat>Широкоэкранный</PresentationFormat>
  <Paragraphs>943</Paragraphs>
  <Slides>92</Slides>
  <Notes>92</Notes>
  <HiddenSlides>26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92</vt:i4>
      </vt:variant>
    </vt:vector>
  </HeadingPairs>
  <TitlesOfParts>
    <vt:vector size="102" baseType="lpstr">
      <vt:lpstr>Geologica</vt:lpstr>
      <vt:lpstr>Consolas</vt:lpstr>
      <vt:lpstr>Geologica Light</vt:lpstr>
      <vt:lpstr>Roboto Mono</vt:lpstr>
      <vt:lpstr>Arial</vt:lpstr>
      <vt:lpstr>Geologica Medium</vt:lpstr>
      <vt:lpstr>Montserrat</vt:lpstr>
      <vt:lpstr>Courier New</vt:lpstr>
      <vt:lpstr>Calibri</vt:lpstr>
      <vt:lpstr>Тheme Montserrat</vt:lpstr>
      <vt:lpstr>Exceptions</vt:lpstr>
      <vt:lpstr>Хорош ли код?</vt:lpstr>
      <vt:lpstr>Делай ошибки видимыми</vt:lpstr>
      <vt:lpstr>#1 Fail Fast</vt:lpstr>
      <vt:lpstr>Что делает код?</vt:lpstr>
      <vt:lpstr>Помни о консистентности долгоживущих объектов</vt:lpstr>
      <vt:lpstr>Сделай NullReferenceException заметным </vt:lpstr>
      <vt:lpstr>#2 Конвенции наименования</vt:lpstr>
      <vt:lpstr>Исключения для исключительного</vt:lpstr>
      <vt:lpstr>#3 Обработай ожидаемые проблемы</vt:lpstr>
      <vt:lpstr>#4 Не строй логику  на исключениях</vt:lpstr>
      <vt:lpstr>#5 Минимизируй try, конкретизируй catch</vt:lpstr>
      <vt:lpstr>Логируй все</vt:lpstr>
      <vt:lpstr>#6 Создай глобальный обработчик</vt:lpstr>
      <vt:lpstr>В том числе на каждый поток!</vt:lpstr>
      <vt:lpstr>DRY</vt:lpstr>
      <vt:lpstr>В том числе на каждый поток!</vt:lpstr>
      <vt:lpstr>И, возможно, в действиях GUI</vt:lpstr>
      <vt:lpstr>Как узнать о необработанном исключении</vt:lpstr>
      <vt:lpstr>#7 Добавь подробностей - быстрее найдешь ошибку</vt:lpstr>
      <vt:lpstr>#7 Добавь подробностей - быстрее найдешь ошибку</vt:lpstr>
      <vt:lpstr>Резюме</vt:lpstr>
      <vt:lpstr>Про async и Task  следует помнить</vt:lpstr>
      <vt:lpstr>Про async и Task  следует помнить</vt:lpstr>
      <vt:lpstr>Особые исключения</vt:lpstr>
      <vt:lpstr>Class initialization</vt:lpstr>
      <vt:lpstr>Stack overflow</vt:lpstr>
      <vt:lpstr>Stack overflow</vt:lpstr>
      <vt:lpstr>Stack overflow</vt:lpstr>
      <vt:lpstr>Unsafe code</vt:lpstr>
      <vt:lpstr>Access Violation</vt:lpstr>
      <vt:lpstr>Thread abort</vt:lpstr>
      <vt:lpstr>Thread abort</vt:lpstr>
      <vt:lpstr>Thread abort</vt:lpstr>
      <vt:lpstr>Out of memory</vt:lpstr>
      <vt:lpstr>Out of memory</vt:lpstr>
      <vt:lpstr>Out of memory</vt:lpstr>
      <vt:lpstr>Out of memory</vt:lpstr>
      <vt:lpstr>Finally</vt:lpstr>
      <vt:lpstr>Finally</vt:lpstr>
      <vt:lpstr>Недостатки исключений</vt:lpstr>
      <vt:lpstr>OneOf</vt:lpstr>
      <vt:lpstr>Презентация PowerPoint</vt:lpstr>
      <vt:lpstr>OneOf</vt:lpstr>
      <vt:lpstr>MayBe</vt:lpstr>
      <vt:lpstr>Презентация PowerPoint</vt:lpstr>
      <vt:lpstr>MayBe</vt:lpstr>
      <vt:lpstr>Functional programming</vt:lpstr>
      <vt:lpstr>Функциональный стиль</vt:lpstr>
      <vt:lpstr>Почему стоит использовать?</vt:lpstr>
      <vt:lpstr>Как использовать  в работе?</vt:lpstr>
      <vt:lpstr>Неизменяемые типы</vt:lpstr>
      <vt:lpstr>Mutable Cat</vt:lpstr>
      <vt:lpstr>Immutable Cat</vt:lpstr>
      <vt:lpstr>C# 9.0</vt:lpstr>
      <vt:lpstr>System.Collection.Immutable</vt:lpstr>
      <vt:lpstr>struct NEVER THROWS</vt:lpstr>
      <vt:lpstr>Чистые функции</vt:lpstr>
      <vt:lpstr>Презентация PowerPoint</vt:lpstr>
      <vt:lpstr>Презентация PowerPoint</vt:lpstr>
      <vt:lpstr>Зависимости</vt:lpstr>
      <vt:lpstr>Устранение  зависимостей</vt:lpstr>
      <vt:lpstr>Слой внешних зависимостей</vt:lpstr>
      <vt:lpstr>Command query separation</vt:lpstr>
      <vt:lpstr>Тестирование</vt:lpstr>
      <vt:lpstr>State Unit Testing</vt:lpstr>
      <vt:lpstr>Integration Testing</vt:lpstr>
      <vt:lpstr>Понятность и  декомпозиция</vt:lpstr>
      <vt:lpstr>Понятность</vt:lpstr>
      <vt:lpstr>Понятность</vt:lpstr>
      <vt:lpstr>Декомпозиция</vt:lpstr>
      <vt:lpstr>Декомпозиция</vt:lpstr>
      <vt:lpstr>Обработка ошибок</vt:lpstr>
      <vt:lpstr>Result</vt:lpstr>
      <vt:lpstr>Then &amp; OnFail</vt:lpstr>
      <vt:lpstr>Зачем?</vt:lpstr>
      <vt:lpstr>Задача ErrorHandling</vt:lpstr>
      <vt:lpstr>Задача ErrorHandling</vt:lpstr>
      <vt:lpstr>Разбор задачи ErrorHandling</vt:lpstr>
      <vt:lpstr>Задача FileSenderRailway</vt:lpstr>
      <vt:lpstr>Разбор задачи FileSenderRailway</vt:lpstr>
      <vt:lpstr>Railway в задаче</vt:lpstr>
      <vt:lpstr>Railway в Gulp</vt:lpstr>
      <vt:lpstr>Построение Railway</vt:lpstr>
      <vt:lpstr>Построение Railway</vt:lpstr>
      <vt:lpstr>Построение Railway</vt:lpstr>
      <vt:lpstr>Построение Railway</vt:lpstr>
      <vt:lpstr>Построение Railway</vt:lpstr>
      <vt:lpstr>Построение Railway</vt:lpstr>
      <vt:lpstr>Использованные операции</vt:lpstr>
      <vt:lpstr>Использованные операции</vt:lpstr>
      <vt:lpstr>Обратная связь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Exceptions</dc:title>
  <dc:creator>Ольга Преображенская</dc:creator>
  <cp:lastModifiedBy>Редько Евгений</cp:lastModifiedBy>
  <cp:revision>1</cp:revision>
  <dcterms:created xsi:type="dcterms:W3CDTF">2021-03-05T04:34:43Z</dcterms:created>
  <dcterms:modified xsi:type="dcterms:W3CDTF">2025-11-21T11:51:53Z</dcterms:modified>
</cp:coreProperties>
</file>